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9" r:id="rId3"/>
    <p:sldId id="297" r:id="rId4"/>
    <p:sldId id="298" r:id="rId5"/>
    <p:sldId id="299" r:id="rId6"/>
    <p:sldId id="300" r:id="rId7"/>
    <p:sldId id="301" r:id="rId8"/>
    <p:sldId id="302" r:id="rId9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235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15" name="object 3">
            <a:extLst>
              <a:ext uri="{FF2B5EF4-FFF2-40B4-BE49-F238E27FC236}">
                <a16:creationId xmlns:a16="http://schemas.microsoft.com/office/drawing/2014/main" id="{B28C1C77-5426-493B-A96F-D62B7288262C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90244" y="5730473"/>
            <a:ext cx="5426135" cy="11209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70339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안전과 위험의 정의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안전관리”는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기업의 지속 가능한 경영과 생산성 향상을 위하여 재해로부터 손실을 최소화하기 위한 활동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보건관리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산업위생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)”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는 질병 및 부상을 유발시키는 작업환경의 유해요인을 확인하고 평가하며 제어하는 활동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위험”은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직간접적으로 인적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재산상의 손실 등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환경적 피해를 입히는 원인이 될 수 있는 실제 또는 잠재된 상태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사고”는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고의성이 없는 직접 또는 간접적으로 인명이나 재산의 손실을 가져 올 수 있는 사건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재해”란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사고의 결과로 일어난 인명과 재산의 손실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재해가 발생하는 원리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한번 사고를 당한 사람이 그렇지 않은 사람보다 더 반복해서 사고를 당하는 경향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사례 분석을 통해 하나의 통계적 법칙을 발견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1:29:300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법칙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산업재해가 발생하여 사망 등 중상자가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 나오면 그 전에 같은 원인으로 발생한 경상자가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29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같은 원인으로 부상을 당할 뻔한 잠재적 부상자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아차사고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300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 있었다는 사실을 발견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큰 사고가 일어나기 전 일정기간 동안 여러 번의 경고성 징후와 전조들이 있다는 사실을 입증</a:t>
            </a:r>
            <a:endParaRPr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산업안전보건에 대한 일반적인 지식의 이해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69200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42139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“하인리히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(H.W. Heinrich)”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도미노 이론에 의하면 어느 한쪽을 넘어뜨리면 순차적으로 넘어지는 현상으로 사고 발생의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연쇄성을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강조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단계인 불안전 행동과 불안전 상태를 제거하면 사고나 재해로 이어지지 않음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사회적환경과 유전적 요인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개인의 결함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간접원인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불안전행동 및 불안전 상태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직접원인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▪4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사고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단계는 선천적인 것으로 제어하기 어려우므로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단계인 불안전행동과 불안전상태를 제거하면 사고나 재해로 이어지지 않음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 발생 순서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도미노 이론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산업안전보건에 대한 일반적인 지식의 이해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C431D7FD-17AC-43D0-8A96-4BD29C9A8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80" y="6264275"/>
            <a:ext cx="5400040" cy="124460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3192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4525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사업주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사업주는 기업경영 뿐만 아니라 산업안전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보건관리에 대한 책임을 가짐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실제적으로는 사업주의 위임에 의하여 적합한 관리자가 행한 안전보건조치도 사업주가 행한 행위로 인정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안전하고 깨끗한 작업환경을 조성하여 근로자의 안전 확보를 위해서 노력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근로자는 사업주의 안전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보건조치가 효과를 얻을 수 있도록 적극 협조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실습 시 사업주가 지시하는 보호구 착용 및 안전장치를 사용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산업재해예방을 위한 기준을 지켜야 하며 사업주나 그 밖의 관련 단체에서 실시하는 산업재해 방지에 관한 조치에 따라야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산업안전보건법의 사업주의 법적기준 및 준수사항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35781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62403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신규 채용자 재해 발생 현황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2023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년 재해자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(136,796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47.2%(64,601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6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 미만의 신규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입사자임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6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 미만의 재해자가 전체 재해의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50%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가까이 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예비산업인력에 대한 집중적인 안전교육 등 대책이 필요함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 역시 작업 환경에 처음 노출된다는 점을 고려하면 보다 각별한 안전관리가 필요함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근속기간 별 재해자 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(2023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)&gt;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재해발생 형태별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재해자수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(2023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)&gt;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2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참조 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2023 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현황분석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고용노동부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900">
              <a:spcBef>
                <a:spcPts val="100"/>
              </a:spcBef>
              <a:buAutoNum type="arabicPeriod" startAt="3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알아야 할 산업안전보건 내용</a:t>
            </a:r>
            <a:endParaRPr lang="en-US" altLang="ko-KR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(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사망재해 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 유형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05" y="4740275"/>
            <a:ext cx="6079613" cy="115950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6340475"/>
            <a:ext cx="5867400" cy="126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43416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사망재해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 유형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끼임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방호장치가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미설치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된 기계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설비의 위험점에 접촉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롤러의 말림점에 말림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벨트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체인 등 동력전달부에 접촉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회전체 취급 작업 중 면장갑 착용 시 회전체에 말림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*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예방대책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기계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설비의 작업이 이루어지는 위험점에는 센서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덮개 등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방호장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치가 적정하게 부착되어 있는지 확인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정비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수리 등의 작업 시에는 반드시 기계를 정지한 후 작업을 실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시하고 조작부에는 잠금장치 및 표지판이 설치되어 있는지 확인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900">
              <a:spcBef>
                <a:spcPts val="100"/>
              </a:spcBef>
              <a:buAutoNum type="arabicPeriod" startAt="3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알아야 할 산업안전보건 내용</a:t>
            </a:r>
            <a:endParaRPr lang="en-US" altLang="ko-KR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(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사망재해 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 유형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583263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77418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떨어짐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사다리의 파손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미끄러짐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지붕 위에서 보수작업 중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썬라이트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등 약한 부위 파손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화물자동차의 적재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포장작업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안전난간이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설치되지 않은 장소에서 작업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*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예방대책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 이동식 사다리 사용 시에는 파손되지 않은 견고한 것을 사용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지붕 위 작업 시에는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30cm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이상의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작업발판을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사용하고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하부에 안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전방망이 설치되어 있는지 확인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작업 시에는 안전모 및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착용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작업발판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및 통로의 끝이나 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구부에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떨어질 위험이 있는 장소에는 충분한 강도를 가진 구조의 안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전난간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설치 확인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물체에 맞음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깔림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뒤집힘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과도한 높이로 불안정하게 적재된 적재물에서 많이 발생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적절한 포장이 안된 중량물을 지게차로 운반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크레인의 와이어로프 파손 및 달기기구 이탈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고속 회전체인 숫돌 파손 등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*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예방대책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중량물을 과도한 높이로 적재를 금지하고 작업반경 내 관계 근로자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외에는 출입금지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손상된 와이어로프 사용을 금지하고 훅 해지장치 및 인양물에 적합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한 전용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줄걸이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용구를 사용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고속 회전체에 방호덮개가 설치되어 있는지 확인하고 보안경 등 보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호구 착용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900">
              <a:spcBef>
                <a:spcPts val="100"/>
              </a:spcBef>
              <a:buAutoNum type="arabicPeriod" startAt="3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알아야 할 산업안전보건 내용</a:t>
            </a:r>
            <a:endParaRPr lang="en-US" altLang="ko-KR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(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사망재해 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 유형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657983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248400" cy="81580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부딪힘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보행도중 지게차와 충돌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차량계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하역운반기계의 운행 중 교통사고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산업용로봇의 작업 범위 내 접근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크레인으로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중량물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운반 시 작업반경 내에 접근하여 주로 발생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*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예방대책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지게차 및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차량계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하역운반기계 운행 및 산업용로봇 사용장소 등의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작업반경 내에 접근금지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크레인으로 중량물을 인양할 때에는 편심이 되지 않도록 수직으로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인양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폭발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누출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화학설비에서 인화성 물질의 누출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용접작업 중 불티의 비산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인화성 물질이 잔류한 폐 드럼 절단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환기가 충분하지 않은 탱크 내부 등에서의 화기작업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*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예방대책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인화성 물질 등을 취급하는 설비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탱크 등은 누출이 없는지 확인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용접 작업 시 불티 비산방지 조치 및 소화기가 비치되어 있는지 확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폐드럼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절단 작업은 인화성 물질을 제거한 후에 실시</a:t>
            </a: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 악성 사망사고 발생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기인물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작업 안전수칙 준수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부딪힘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지게차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운반용 트럭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덤프트럭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떨어짐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사다리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지붕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구조물의 끝부분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개구부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운반차량 위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질식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정화조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오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폐수 처리장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화학설비 용기 내부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맨홀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분뇨처리장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냉동창고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900">
              <a:spcBef>
                <a:spcPts val="100"/>
              </a:spcBef>
              <a:buAutoNum type="arabicPeriod" startAt="3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알아야 할 산업안전보건 내용</a:t>
            </a:r>
            <a:endParaRPr lang="en-US" altLang="ko-KR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(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사망재해 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 유형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131617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871</Words>
  <Application>Microsoft Office PowerPoint</Application>
  <PresentationFormat>사용자 지정</PresentationFormat>
  <Paragraphs>120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muto_RTX3090TI_Bsh</cp:lastModifiedBy>
  <cp:revision>32</cp:revision>
  <dcterms:created xsi:type="dcterms:W3CDTF">2024-04-08T05:16:29Z</dcterms:created>
  <dcterms:modified xsi:type="dcterms:W3CDTF">2025-04-08T07:31:05Z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