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89" r:id="rId3"/>
    <p:sldId id="313" r:id="rId4"/>
    <p:sldId id="314" r:id="rId5"/>
    <p:sldId id="308" r:id="rId6"/>
    <p:sldId id="316" r:id="rId7"/>
    <p:sldId id="315" r:id="rId8"/>
  </p:sldIdLst>
  <p:sldSz cx="7569200" cy="10699750"/>
  <p:notesSz cx="7569200" cy="106997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2648" y="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7562087" cy="10696954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7596" y="490728"/>
            <a:ext cx="6406896" cy="9258300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529840" y="10085832"/>
            <a:ext cx="2502408" cy="47853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7563611" cy="10696950"/>
            <a:chOff x="0" y="0"/>
            <a:chExt cx="7563611" cy="106969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7562087" cy="1069695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29840" y="10085832"/>
              <a:ext cx="2502408" cy="47853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90244" y="8575548"/>
              <a:ext cx="5361432" cy="1004316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1117092"/>
              <a:ext cx="7563611" cy="6201155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08403" y="1091184"/>
              <a:ext cx="5218176" cy="2766059"/>
            </a:xfrm>
            <a:prstGeom prst="rect">
              <a:avLst/>
            </a:prstGeom>
          </p:spPr>
        </p:pic>
      </p:grpSp>
      <p:pic>
        <p:nvPicPr>
          <p:cNvPr id="9" name="object 6">
            <a:extLst>
              <a:ext uri="{FF2B5EF4-FFF2-40B4-BE49-F238E27FC236}">
                <a16:creationId xmlns:a16="http://schemas.microsoft.com/office/drawing/2014/main" id="{2484F812-F345-4AF5-BAEF-6EE4D39AB931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-1524" y="5114544"/>
            <a:ext cx="7562087" cy="37536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43563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68935" lvl="1" indent="-201295">
              <a:lnSpc>
                <a:spcPct val="200000"/>
              </a:lnSpc>
              <a:spcBef>
                <a:spcPts val="5"/>
              </a:spcBef>
              <a:buFont typeface="Calibri"/>
              <a:buAutoNum type="arabicPeriod"/>
              <a:tabLst>
                <a:tab pos="369570" algn="l"/>
              </a:tabLst>
            </a:pP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산업재해가 발생하는 원인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현장실습생이 산업재해에 취약한 이유는 새로운 작업환경에 익숙하지 않고 산업현장에서의 경험이 부족하기 때문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산업재해가 발생하는 원인은 간접원인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기술적원인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교육적원인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관리적원인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과 직접원인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불안전한 행동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불안전한 상태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으로 인하여 발생함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불안전한 행동이란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위험한 장소 접근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안전장치의 기능 제거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복장 보호구의 잘못 사용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기구의 잘못 사용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운전 중인 기계장치에 접근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불안전한 속도 조작 등을 말함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불안전한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상태란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작업장소의 불량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작업환경의 불량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기계설비 배치 및 설비 자체의 결함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안전방호조치의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결함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복장 보호구의 결함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경계 및 안전표지 결함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정리정돈 불량 등을 말함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산업재해가 발생하는 원인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 중 산업재해 대처 방법 </a:t>
            </a:r>
            <a:r>
              <a:rPr lang="en-US" altLang="ko-KR" b="1" dirty="0"/>
              <a:t>·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절차</a:t>
            </a:r>
            <a:endParaRPr 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D8FF20E5-39E1-44CB-909B-4F92D0CCD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80" y="6036762"/>
            <a:ext cx="5400040" cy="268249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92009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81458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안전사고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발생 시 현장처리 절차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재해발생 기계의 정지 및 재해자를 구출함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 다음으로 환자에 대한 응급처치와 동시에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119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구급대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병원 등에 연락하여 긴급 후송하고 재해 사실을 관리감독자 등 책임자에게 알려야  함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현장실습생은 현장에서 산업재해 발생 처리절차를 숙지하고 현장관리자의 지시에 따라야 하며 사고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상황별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초기 대응요령은 다음과 같음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▪감전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즉시 전원 차단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통전 차단 확인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▪질식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작업 중지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신선한 공기가 있는 곳으로 대피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▪화재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소화기를 이용한 초기 진화 실시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진압이 힘들 경우 신속히 대피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▪끼임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해당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공종의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기계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장비 정지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 피해 발생 방지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▪기계에 말림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 발생 시 기계 정지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2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차 피해 발생 방지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▪유해물질 누출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가까운 밸브 차단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신속한 대피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호흡기 및 피부 보호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▪인화성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산화성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물질 누출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: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점화원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발생 억제 조치 및 접촉 금지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사고발생 시 대응 요령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    </a:t>
            </a: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유해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·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위험작업에 대한 작업을 중지하고 대피한 노동자에 대하여 해고나</a:t>
            </a:r>
            <a:endParaRPr lang="en-US" altLang="ko-KR" sz="12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spcBef>
                <a:spcPts val="5"/>
              </a:spcBef>
              <a:tabLst>
                <a:tab pos="369570" algn="l"/>
              </a:tabLst>
            </a:pP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 밖의 불리한 처우를 할 수 없음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산업안전보건법 제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52</a:t>
            </a:r>
            <a:r>
              <a:rPr lang="ko-KR" altLang="en-US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</a:t>
            </a:r>
            <a:r>
              <a:rPr lang="en-US" altLang="ko-KR" sz="12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  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 중 산업재해 대처 방법 </a:t>
            </a:r>
            <a:r>
              <a:rPr lang="en-US" altLang="ko-KR" b="1" dirty="0"/>
              <a:t>·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절차</a:t>
            </a:r>
            <a:endParaRPr 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7D152055-95DC-4DB1-99E7-4E185C54D5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5730"/>
          <a:stretch>
            <a:fillRect/>
          </a:stretch>
        </p:blipFill>
        <p:spPr>
          <a:xfrm>
            <a:off x="1084580" y="6340475"/>
            <a:ext cx="5400040" cy="2888234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69253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172200" cy="306365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7640" lvl="1">
              <a:lnSpc>
                <a:spcPct val="20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3.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안전사고</a:t>
            </a:r>
            <a:r>
              <a:rPr lang="en-US" altLang="ko-KR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 </a:t>
            </a:r>
            <a:r>
              <a:rPr lang="ko-KR" altLang="en-US" sz="16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발생 후 대처 방법</a:t>
            </a:r>
            <a:endParaRPr lang="en-US" altLang="ko-KR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안전사고 발생 시 실습 학생은 적기에 치료를 받고 보고하며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 및 교육청은 현황을 파악하여 상급기관 보고 및 학생 지원을 실시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중 재해를 입은 경우 산업체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부모님께 사고 발생 사실을    알리고 병원치료를 받도록 함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학교전담 노무사의 도움을 받아 법적인 문제는 물론 근로복지공단에 산재보상을 신청할 수 있음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이 밖에도 실습 시 발생하는 문제는 학교나 학교전담 노무사를 통해 지원받을 수 있음</a:t>
            </a:r>
            <a:endParaRPr lang="en-US" altLang="ko-KR" sz="12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1155" indent="-339090">
              <a:spcBef>
                <a:spcPts val="100"/>
              </a:spcBef>
              <a:buFont typeface="Calibri"/>
              <a:buAutoNum type="arabicPeriod"/>
              <a:tabLst>
                <a:tab pos="351155" algn="l"/>
                <a:tab pos="351790" algn="l"/>
              </a:tabLst>
            </a:pP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실습현장 중 산업재해 대처 방법 </a:t>
            </a:r>
            <a:r>
              <a:rPr lang="en-US" altLang="ko-KR" b="1" dirty="0"/>
              <a:t>·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절차</a:t>
            </a:r>
            <a:endParaRPr lang="en-US"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56340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248400" cy="61260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산업안전보건법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166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조의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현장실습생에 대한 특례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에 따라 산업체에서 현장실습생에 대해서도 근로자와 동일하게 산업안전보건 보호조치를 하도록 의무화하고 있음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중 안전사고에 적절히 조치할 수 있도록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산업재해보상보헙법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      제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123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현장실습생에 대한 특례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에 따라 현장실습생의 산업재해보상에 대한 보호 장치를 마련해 두고 있음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1.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보상의 유형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산업재해보상보험법에 따라 현장실습생의 범위를 고교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대학 등 중등교육법 및 고등교육법상 학교에서 주관하는 직업 교육훈련이나 현장실습 등을 이수하고 있는 자로 하고 있음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직업교육훈련이나 현장실습 수업 등을 이수하고 있는 사람을 산재보험 적용 대상으로 보고 있음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따라서 산업재해가 발생한 경우 휴업급여 및 장해급여 등 일반 근로자에게 지급하는 보험급여 체계와 동일함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업무상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업무상의 사유에 따른 근로자의 부상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질병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장해 또는 사망을 말함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업무상 재해 여부는 재해 발생 원인의 업무관련성을 기준으로 판단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근무 시간 외라도 업무 관련성이 인정되면 산업재해로 봄</a:t>
            </a: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중 산업재해 보상의 유형과 방법 등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4252502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80650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업무상 사고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근로자가 근로계약에 따른 업무나 그에 따르는 행위를 하던 중 발생한 사고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사업주가 제공한 시설물 등을 이용하던 중 그 시설물 등의 결함이나 관리 소홀로 발생한 사고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사업주가 주관하거나 사업주의 지시에 따라 참여한 행사 준비 중에 발생한 사고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휴게시간 중 사업주의 지배 관리하에 있다고 볼 수 있는 행위로 발생한 사고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solidFill>
                  <a:srgbClr val="FF0000"/>
                </a:solidFill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밖에 업무와 관련하여 발행한 사고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업무상 질병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업무수행 과정에서 물리적 인자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화학물질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분진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병원체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신체에 부담을 주는 업무 등 근로자의 건강에 장해를 일으킬 수 있는 요인을 취급하거나 그에 노출되어 발생한 질병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업무상 부상이 원인이 되어 발생한 질병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그 밖에 업무와 관련하여 발생한 질병 등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167640" lvl="1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보상의 방법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산업재해보상보험이란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근로자의 업무상 재해를 신속하고 공정하게 보상하며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재해근로자의 재활 및 사회 복귀를 촉진하기 위함</a:t>
            </a:r>
          </a:p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사업장 내에서 현장 실습자가 업무상의 사유로 부상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질병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장해 또는 사망이 발생하면 산재 지정병원에서 치료중인 상태에서 요양급여 신청서를 관할 근로복지공단에 신청 후 공단에서 승인 여부를 </a:t>
            </a:r>
            <a:r>
              <a:rPr lang="ko-KR" altLang="en-US" sz="1400" dirty="0" err="1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결정받아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 요양급여를 받을 수 있음</a:t>
            </a: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중 산업재해 보상의 유형과 방법 등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val="1946788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AB95EB07-0053-4B73-89BE-2D26233B5F84}"/>
              </a:ext>
            </a:extLst>
          </p:cNvPr>
          <p:cNvSpPr txBox="1"/>
          <p:nvPr/>
        </p:nvSpPr>
        <p:spPr>
          <a:xfrm>
            <a:off x="584200" y="1692275"/>
            <a:ext cx="6096000" cy="41870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53390" lvl="1" indent="-285750">
              <a:lnSpc>
                <a:spcPct val="150000"/>
              </a:lnSpc>
              <a:spcBef>
                <a:spcPts val="5"/>
              </a:spcBef>
              <a:buFontTx/>
              <a:buChar char="-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요양신청 절차 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응급조치 후 병원 후송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산재지정 의료기관 여부 확인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요양급여 신청서 작성 후 근로복지공단에 제출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업무상 재해여부 확인 후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7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이내 요양 승인여부를 통지 받음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요양급여 신청서 작성 시에는 재해자의 인적사항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재해 목격자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, 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사고 경위 등을 기재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만약 사업주가 날인을 거부할 경우에는 사유를 구체적으로 기재하면 사업주 날인 없이 제출 가능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병원에 제출하여 요양급여 신청서 뒷면에 의사소견서를 작성하고   업무상질병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(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일부상병 제외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)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은 업무상 질병판정위원회에서 심의</a:t>
            </a: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업무상 재해 여부확인 및 결과 통지는 업무상 사유에 의한 재해여부가 명확한 경우 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7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일 이내 요양승인여부 결정을 통지</a:t>
            </a: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910590" lvl="2" indent="-285750">
              <a:lnSpc>
                <a:spcPct val="150000"/>
              </a:lnSpc>
              <a:spcBef>
                <a:spcPts val="5"/>
              </a:spcBef>
              <a:buFont typeface="Arial" panose="020B0604020202020204" pitchFamily="34" charset="0"/>
              <a:buChar char="•"/>
              <a:tabLst>
                <a:tab pos="369570" algn="l"/>
              </a:tabLst>
            </a:pPr>
            <a:endParaRPr lang="en-US" altLang="ko-KR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  <a:p>
            <a:pPr marL="624840" lvl="2">
              <a:lnSpc>
                <a:spcPct val="150000"/>
              </a:lnSpc>
              <a:spcBef>
                <a:spcPts val="5"/>
              </a:spcBef>
              <a:tabLst>
                <a:tab pos="369570" algn="l"/>
              </a:tabLst>
            </a:pP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&lt;</a:t>
            </a:r>
            <a:r>
              <a:rPr lang="ko-KR" altLang="en-US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산업재해 보상 절차</a:t>
            </a:r>
            <a:r>
              <a:rPr lang="en-US" altLang="ko-KR" sz="1400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&gt;</a:t>
            </a:r>
            <a:endParaRPr lang="ko-KR" altLang="en-US" sz="14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sp>
        <p:nvSpPr>
          <p:cNvPr id="3" name="object 2">
            <a:extLst>
              <a:ext uri="{FF2B5EF4-FFF2-40B4-BE49-F238E27FC236}">
                <a16:creationId xmlns:a16="http://schemas.microsoft.com/office/drawing/2014/main" id="{93714E6D-021F-42FD-997F-C11444BB1A09}"/>
              </a:ext>
            </a:extLst>
          </p:cNvPr>
          <p:cNvSpPr txBox="1"/>
          <p:nvPr/>
        </p:nvSpPr>
        <p:spPr>
          <a:xfrm>
            <a:off x="1041400" y="930275"/>
            <a:ext cx="592963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>
              <a:spcBef>
                <a:spcPts val="100"/>
              </a:spcBef>
              <a:tabLst>
                <a:tab pos="351155" algn="l"/>
                <a:tab pos="351790" algn="l"/>
              </a:tabLst>
            </a:pPr>
            <a:r>
              <a:rPr lang="en-US" altLang="ko-KR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2.  </a:t>
            </a:r>
            <a:r>
              <a:rPr lang="ko-KR" altLang="en-US" b="1" dirty="0">
                <a:latin typeface="G마켓 산스 Medium" panose="02000000000000000000" pitchFamily="50" charset="-127"/>
                <a:ea typeface="G마켓 산스 Medium" panose="02000000000000000000" pitchFamily="50" charset="-127"/>
                <a:cs typeface="맑은 고딕"/>
              </a:rPr>
              <a:t>현장실습 중 산업재해 보상의 유형과 방법 등</a:t>
            </a:r>
            <a:endParaRPr sz="1600" dirty="0">
              <a:latin typeface="G마켓 산스 Medium" panose="02000000000000000000" pitchFamily="50" charset="-127"/>
              <a:ea typeface="G마켓 산스 Medium" panose="02000000000000000000" pitchFamily="50" charset="-127"/>
              <a:cs typeface="맑은 고딕"/>
            </a:endParaRPr>
          </a:p>
        </p:txBody>
      </p:sp>
      <p:pic>
        <p:nvPicPr>
          <p:cNvPr id="4" name="Picture 5">
            <a:extLst>
              <a:ext uri="{FF2B5EF4-FFF2-40B4-BE49-F238E27FC236}">
                <a16:creationId xmlns:a16="http://schemas.microsoft.com/office/drawing/2014/main" id="{36E503E1-C848-4BC6-A6FB-A73F9FAA2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580" y="5879319"/>
            <a:ext cx="5400040" cy="3509156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509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</TotalTime>
  <Words>783</Words>
  <Application>Microsoft Office PowerPoint</Application>
  <PresentationFormat>사용자 지정</PresentationFormat>
  <Paragraphs>74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1" baseType="lpstr">
      <vt:lpstr>G마켓 산스 Medium</vt:lpstr>
      <vt:lpstr>Arial</vt:lpstr>
      <vt:lpstr>Calibri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2829</cp:lastModifiedBy>
  <cp:revision>46</cp:revision>
  <dcterms:created xsi:type="dcterms:W3CDTF">2024-04-08T05:16:29Z</dcterms:created>
  <dcterms:modified xsi:type="dcterms:W3CDTF">2024-11-27T12:11:41Z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2024-04-08T00:00:00Z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2024-04-08T00:00:00Z</vt:filetime>
  </property>
</Properties>
</file>