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7569200" cy="10699750"/>
  <p:notesSz cx="75692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1" autoAdjust="0"/>
    <p:restoredTop sz="86473" autoAdjust="0"/>
  </p:normalViewPr>
  <p:slideViewPr>
    <p:cSldViewPr>
      <p:cViewPr varScale="1">
        <p:scale>
          <a:sx n="63" d="100"/>
          <a:sy n="63" d="100"/>
        </p:scale>
        <p:origin x="3090" y="90"/>
      </p:cViewPr>
      <p:guideLst>
        <p:guide orient="horz" pos="2880"/>
        <p:guide pos="2160"/>
      </p:guideLst>
    </p:cSldViewPr>
  </p:slideViewPr>
  <p:outlineViewPr>
    <p:cViewPr>
      <p:scale>
        <a:sx n="100" d="100"/>
        <a:sy n="100" d="100"/>
      </p:scale>
      <p:origin x="0" y="-1075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4120" cy="10697210"/>
            <a:chOff x="0" y="0"/>
            <a:chExt cx="7564120" cy="1069721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5213604"/>
              <a:ext cx="7563611" cy="325069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019800" cy="62914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sz="16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청소년의</a:t>
            </a:r>
            <a:r>
              <a:rPr sz="1600" spc="-18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아르바이트</a:t>
            </a:r>
            <a:r>
              <a:rPr sz="1600" spc="-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Calibri"/>
              </a:rPr>
              <a:t>(</a:t>
            </a:r>
            <a:r>
              <a:rPr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</a:t>
            </a:r>
            <a:r>
              <a:rPr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Calibri"/>
              </a:rPr>
              <a:t>)</a:t>
            </a:r>
            <a:r>
              <a:rPr sz="1600" spc="4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Calibri"/>
              </a:rPr>
              <a:t> </a:t>
            </a:r>
            <a:r>
              <a:rPr sz="16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경험의</a:t>
            </a:r>
            <a:r>
              <a:rPr sz="1600" spc="-19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6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1)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 아르바이트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 긍정적 측면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청소년들은 아르바이트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를 통해 돈의 가치와 의미를 되새기는 기회를 가질 수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피곤함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지겨움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어려움 등을 견뎌내고 번 돈에 대한 남다른 소중함을 느낌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아르바이트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는 청소년들이 사회생활을 터득하고 일의 의미를 생각하며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책임감을 제고하는 데 긍정적인 영향을 주고 있음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2)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청소년의 아르바이트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 의미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청소년의 아르바이트는 엄연히 노동으로서 사회 유지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발전하는데 기여하며 동시에 청소년의 삶에 여러 가지 영향을 미치고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 노동자는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돈벌이든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사회 경험이든 노동하게 된 이유에 관계없이 스스로 자신의 노동의 가치를 ‘단순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알바’가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아닌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노동’으로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존중할 수 있어야 타인의 노동에 대해서도 존중하는 태도를 가질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</a:t>
            </a:r>
          </a:p>
          <a:p>
            <a:pPr marL="910590" lvl="2" indent="-285750">
              <a:lnSpc>
                <a:spcPct val="20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</a:t>
            </a:r>
            <a:r>
              <a:rPr sz="1800" b="1" spc="-2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의미와</a:t>
            </a:r>
            <a:r>
              <a:rPr sz="1800" b="1" spc="-2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가치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019800" cy="61568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 의미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1)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 의미를 살펴보는 이유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노동은 인간이 생활을 영위하기 위해 꼭 필요한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일이자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중요한 의미를 갖는 일임 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우리가 누리는 풍요로움이 누군가의 노동에 기대고 있고 현재도 수많은 사람이 노동을 통해 삶을 꾸려 가고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우리 삶과 떼어 놓을 수 없는 것이기에 노동이 우리에게 어떤 의미를 갖는지도 고민해 봐야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2)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 의미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표준국어대사전에 따르면 노동은 ‘사람이 생활에 필요한 물자를 얻기 위하여 육체적 노력이나 정신적 노력을 들이는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행위’로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애써서 힘을 들이는 활동을 뜻함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노동은 노력과 수고가 필요한 일을 의미함을 알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3)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 양면성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노동은 힘든 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강제로 하는 것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괴롭고 싫은 것일 수도 있음과 동시에 수고와 노력을 통해 우리의 삶을 더욱 풍요롭게 하고 사회를 유지하는 밑바탕이 됨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</a:t>
            </a:r>
            <a:r>
              <a:rPr sz="1800" b="1" spc="-2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의미와</a:t>
            </a:r>
            <a:r>
              <a:rPr sz="1800" b="1" spc="-2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가치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966060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019800" cy="6479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 의의와 가치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1)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경제적 측면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일을 한 대가로 임금을 받아 기본적인 의식주를 해결할 수 있고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그 외에 필요한 것을 얻을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인간은 일차적으로 생계유지를 위해 재화를 생산해야 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재화를 생산하는 활동이 바로 노동임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따라서 노동은 인간의 생계유지에 필수적임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2)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사회적 측면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일터에서 역할을 맡아 수행하면서 사회생활을 할 수 있고 소속감을 가질 수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사회는 개개인이 또는 가족이 분리되어 존재하는 것이 아니라 유기적으로 연결되어 있는 조직체임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노동을 통해 사회적 관계를 맺으며 이를 유지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발전시켜 나감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3)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개인적 측면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노동을 통해 자신의 능력을 사회적으로 인정받고 자신의 재능과 적성을 발휘할 수 있는 기회를 가지게 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인간은 재화나 서비스를 생산하는 활동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</a:rPr>
              <a:t>즉 노동을 통해서 자신의 능력을 활용하고 잠재력을 계발하면서 자신의 자아를 실현하게 됨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</a:t>
            </a:r>
            <a:r>
              <a:rPr sz="1800" b="1" spc="-2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의미와</a:t>
            </a:r>
            <a:r>
              <a:rPr sz="1800" b="1" spc="-2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sz="1800" b="1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가치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912216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노동자의 의미와 주변의 다양한 노동자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9186474-4045-492C-B3C8-2D66696F7414}"/>
              </a:ext>
            </a:extLst>
          </p:cNvPr>
          <p:cNvSpPr txBox="1"/>
          <p:nvPr/>
        </p:nvSpPr>
        <p:spPr>
          <a:xfrm>
            <a:off x="584200" y="1692275"/>
            <a:ext cx="5929630" cy="66146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노동자의 의미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“직업의</a:t>
            </a:r>
            <a:r>
              <a:rPr lang="ko-KR" altLang="en-US" sz="1400" i="1" spc="-3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종류를</a:t>
            </a:r>
            <a:r>
              <a:rPr lang="ko-KR" altLang="en-US" sz="1400" i="1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불문하고</a:t>
            </a:r>
            <a:r>
              <a:rPr lang="ko-KR" altLang="en-US" sz="1400" i="1" spc="-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노동력을</a:t>
            </a:r>
            <a:r>
              <a:rPr lang="ko-KR" altLang="en-US" sz="1400" i="1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통해</a:t>
            </a:r>
            <a:r>
              <a:rPr lang="ko-KR" altLang="en-US" sz="1400" i="1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일을</a:t>
            </a:r>
            <a:r>
              <a:rPr lang="ko-KR" altLang="en-US" sz="1400" i="1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해주는</a:t>
            </a:r>
            <a:r>
              <a:rPr lang="ko-KR" altLang="en-US" sz="1400" i="1" spc="-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대가로 </a:t>
            </a:r>
            <a:r>
              <a:rPr lang="ko-KR" altLang="en-US" sz="1400" i="1" spc="-47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을</a:t>
            </a:r>
            <a:r>
              <a:rPr lang="ko-KR" altLang="en-US" sz="1400" i="1" spc="-4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받아</a:t>
            </a:r>
            <a:r>
              <a:rPr lang="ko-KR" altLang="en-US" sz="1400" i="1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생활하는</a:t>
            </a:r>
            <a:r>
              <a:rPr lang="ko-KR" altLang="en-US" sz="1400" i="1" spc="-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i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사람”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00660" lvl="2" indent="-200025"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능동적으로</a:t>
            </a:r>
            <a:r>
              <a:rPr lang="ko-KR" altLang="en-US" sz="1400" spc="-3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일을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통해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재화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등을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생산하는</a:t>
            </a:r>
            <a:r>
              <a:rPr lang="ko-KR" altLang="en-US" sz="1400" spc="-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것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</a:t>
            </a:r>
            <a:r>
              <a:rPr lang="ko-KR" altLang="en-US" sz="1400" spc="-1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의미를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가진 </a:t>
            </a:r>
            <a:r>
              <a:rPr lang="ko-KR" altLang="en-US" sz="1400" spc="-47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</a:t>
            </a:r>
            <a:r>
              <a:rPr lang="ko-KR" altLang="en-US" sz="1400" spc="-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정의에</a:t>
            </a:r>
            <a:r>
              <a:rPr lang="ko-KR" altLang="en-US" sz="1400" spc="-3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따라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스스로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일하는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을</a:t>
            </a:r>
            <a:r>
              <a:rPr lang="ko-KR" altLang="en-US" sz="1400" spc="-3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뜻함</a:t>
            </a:r>
          </a:p>
          <a:p>
            <a:pPr marL="739140" marR="5080" lvl="2" indent="-200025" algn="just">
              <a:spcBef>
                <a:spcPts val="900"/>
              </a:spcBef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정의에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따르면</a:t>
            </a:r>
            <a:r>
              <a:rPr lang="ko-KR" altLang="en-US" sz="1400" spc="-3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일을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취미로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하는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것이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아니라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</a:t>
            </a:r>
            <a:r>
              <a:rPr lang="ko-KR" altLang="en-US" sz="1400" spc="-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노동을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통해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돈을</a:t>
            </a:r>
            <a:r>
              <a:rPr lang="ko-KR" altLang="en-US" sz="1400" spc="-48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벌고자 </a:t>
            </a:r>
            <a:r>
              <a:rPr lang="ko-KR" altLang="en-US" sz="1400" spc="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하는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조건이 충족된다면 단순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육체노동자뿐만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spc="4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아니라 정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신노동을</a:t>
            </a:r>
            <a:r>
              <a:rPr lang="ko-KR" altLang="en-US" sz="1400" spc="-3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하는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사람도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노동자라고</a:t>
            </a:r>
            <a:r>
              <a:rPr lang="ko-KR" altLang="en-US" sz="1400" spc="-2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할</a:t>
            </a:r>
            <a:r>
              <a:rPr lang="ko-KR" altLang="en-US" sz="1400" spc="-15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수</a:t>
            </a:r>
            <a:r>
              <a:rPr lang="ko-KR" altLang="en-US" sz="1400" spc="-2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우리 주변의 다양한 노동자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우리 삶의 주변에는 수많은 노동자가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집에서 학교에 가기까지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학교에서 생활하는 동안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집에 머무는 동안에도 우리는 많은 노동자의 도움을 받고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현장실습에서 만나게 되는 기업현장교사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현장실습담당자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산업체 선배 역시 모두 노동자임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각자의 자리에서 이루어지는 노동으로 세상은 움직이고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우리의 하루는 누군가의 노동력을 바탕으로 이루어짐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교육 훈련의 과정에서 현장실습생 역시 이러한 모습을 누구보다 가까이서 지켜보며 노동의 중요성을 느끼게 될 것이므로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노동자’라는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용어에 담긴 부정적인 시선과 편견을 걷어내야 함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노동의 가치와 노동자의 정체성을 바르게 이해하고 있을 때 비로소 노동자의 권리를 인정하고 이를 보호하고 증진하는 데 기여할 수 있음</a:t>
            </a:r>
            <a:endParaRPr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009148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노동인권의 의미와 중요성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9186474-4045-492C-B3C8-2D66696F7414}"/>
              </a:ext>
            </a:extLst>
          </p:cNvPr>
          <p:cNvSpPr txBox="1"/>
          <p:nvPr/>
        </p:nvSpPr>
        <p:spPr>
          <a:xfrm>
            <a:off x="584200" y="1692275"/>
            <a:ext cx="5929630" cy="35830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인권과 노동인권의 의미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인권이란 우리가 인간으로 태어남과 동시에 누구에게나 차별 없이 보장되는 기본적인 권리를 말함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모든 사람은 인간이기 때문에 존엄성을 보장받아야 한다는 것임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인권은 어떤 상황에서도 거래의 대상이 되거나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양도되거나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박탈될 수 없는 권리임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국가는 개인의 인권을 보호해야 함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노동인권은 노동 관련 영역에서 노동자가 인격체로서 보장받아야 할 기본적 권리로 정의할 수 있음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노동인권이 보장되어야 하는 이유는 노동자는 기계와 달리 인격을 가진 존재로 가치 있고 존엄하기 때문임</a:t>
            </a:r>
            <a:endParaRPr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004001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노동인권의 의미와 중요성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9186474-4045-492C-B3C8-2D66696F7414}"/>
              </a:ext>
            </a:extLst>
          </p:cNvPr>
          <p:cNvSpPr txBox="1"/>
          <p:nvPr/>
        </p:nvSpPr>
        <p:spPr>
          <a:xfrm>
            <a:off x="584200" y="1692275"/>
            <a:ext cx="5929630" cy="71224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한국에서의 노동인권 보장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한국에서 노동인권은 모든 국민에게 보장되는 헌법상 기본권임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대한민국헌법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장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~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39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국민의 권리와 의무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에는 국민의 기본권이 열거되어 있음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헌법은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조에 최저임금과 그 외의 최저 수준 이상의 노동조건을 법으로 보호받을 권리를 보장하고 있음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권을 보장하는 내용은 헌법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조에서 정하고 있음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헌법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항에는 ‘모든 노동자는 노동조건의 향상을 위해 자주적인 단결권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단체교섭권 및 단체행동권을 가진다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.’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 정함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노동자들이 스스로 노동조합을 만들고 이미 있는 노동조합에 가입할 수 있는 권리를 ‘단결권’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노동자들이 조직한 노조를 통해 임금과 노동조건을 협상할 권리를 ‘단체교섭권’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노동자들이 요구가 잘 관철이 되지 않을 경우 정상적인 생산과 서비스를 하지 못하도록 리본 달기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태업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파업 등 행동을 할 권리를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단체행동권’이라고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하고 이들을 묶어 노동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권이라고 부름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노동인권을 기본권으로 보장하는 이유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자신의 일터에서 여러 조건을 마주하는데 노동자는 사용자에게 노동력을 제공하는 대가로 임금을 받아서 생계를 유지하기 때문에 만약 일자리가 없다면 생계를 꾸리는 것이 어려움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따라서 상황이 절박한 노동자와 일자리를 제공하는 사용자가 근로 계약을 체결할 때 둘의 관계는 동등하지 않고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사용자가 우위에 있는 경우가 많음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이러한 조건에서 노동자가 불공정한 계약을 맺지 않도록 규제가 필요하기 때문임</a:t>
            </a:r>
            <a:endParaRPr sz="1400"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357152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4.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 감수성의 의미와 필요성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F9186474-4045-492C-B3C8-2D66696F7414}"/>
              </a:ext>
            </a:extLst>
          </p:cNvPr>
          <p:cNvSpPr txBox="1"/>
          <p:nvPr/>
        </p:nvSpPr>
        <p:spPr>
          <a:xfrm>
            <a:off x="584200" y="1692275"/>
            <a:ext cx="6248400" cy="74456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0540" lvl="1" indent="-342900">
              <a:lnSpc>
                <a:spcPct val="150000"/>
              </a:lnSpc>
              <a:spcBef>
                <a:spcPts val="5"/>
              </a:spcBef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 감수성의 의미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‘노동인권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감수성’이란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노동인권의 문제가 관련된 특정 상황에서 자신의 행동이 다른 사람의 노동인권에 어떤 영향을 미칠지를 인식하는 과정임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510540" lvl="1" indent="-342900">
              <a:lnSpc>
                <a:spcPct val="250000"/>
              </a:lnSpc>
              <a:spcBef>
                <a:spcPts val="5"/>
              </a:spcBef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인권과 노동인권 감수성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노동자가 인간이기 때문에 노동에 대해 인권의 관점에서 접근해야 함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인권이란 인간으로서 누구나 차별 없이 보편적으로 누릴 수 있는 권리이며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노동인권은 일하는 사람들이 인간으로서 보장받아야 하는 기본적 권리로 인권의 영역에 속하는 것이라 볼 수 있음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노동인권을 존중하기 위해서는 타인의 노동에 대한 감수성을 키워 노동인권 침해 문제에 맞서 해결할 수 있는 능력을 길러야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 감수성의 필요성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노동은 상품이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아니다’라는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문구는 국제노동기구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(ILO)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 목적을 담은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필라델피아 선언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(1944)&gt;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 첫 번째 원칙임으로 이는 사람을 사물 취급해서는 안 된다는 것임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이러한 원칙에 따라 사용자와 고객은 노동자와 노동력을 거래할 때 노동력을 사고파는 것으로 보지 않고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사람과 사람 사이의 문제로 보아야 함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모든 노동자는 안전한 환경에서 건강하게 일할 수 있는 권리가 있으며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이를 실현하기 위해 사회 안전망이 튼튼하게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갖추어져야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이를 위해서는 내가 아닌 다른 사람의 노동인권에 관심을 갖고 노동 문제를 해결하고자 하는 노동인권 감수성이 필요함</a:t>
            </a:r>
          </a:p>
          <a:p>
            <a:pPr marL="81915" marR="279400" lvl="1">
              <a:spcBef>
                <a:spcPts val="1220"/>
              </a:spcBef>
              <a:tabLst>
                <a:tab pos="739775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896362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4.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노동인권 감수성의 의미와 필요성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D8775B2A-A756-4C2B-BBE9-E71430A40139}"/>
              </a:ext>
            </a:extLst>
          </p:cNvPr>
          <p:cNvSpPr txBox="1"/>
          <p:nvPr/>
        </p:nvSpPr>
        <p:spPr>
          <a:xfrm>
            <a:off x="584200" y="1692275"/>
            <a:ext cx="6096000" cy="41562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4. 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청소년과 노동인권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청소년은 보호와 교육의 대상이기도 하지만 동시에 사회구성원으로서 노동인권 문제의 정책 결정 과정에 적극적으로 참여할 수 있음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일하는 청소년도 당연히 헌법에서 보장하는 노동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권을 누릴 수 있다는 것도 기억할 필요가 있음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현장실습과 아르바이트 노동 현장에서 일어나는 여러 가지 문제 상황을 그저 ‘다른 사람의 일’이나 ‘괜찮아지겠지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.’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와 같이 넘어가는 것이 아니라 노동인권의 관점에서 바라보고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현실을 바꾸고자 문제 해결에 참여하는 적극적인 자세를 취해야 함</a:t>
            </a:r>
          </a:p>
          <a:p>
            <a:pPr marL="739140" marR="279400" lvl="2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헌법에서 보장하는 노동기본권으로서 노동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권을 인식하고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청소년도 노동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권의 당당한 주체라는 생각과 함께 청소년을 동등한 인격체로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동료로 존중하는 노동인권 감수성이 높아진다면 청소년 노동인권 보장 수준도 한층 높아질 것임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81915" marR="279400" lvl="1">
              <a:lnSpc>
                <a:spcPct val="150000"/>
              </a:lnSpc>
              <a:spcBef>
                <a:spcPts val="1220"/>
              </a:spcBef>
              <a:tabLst>
                <a:tab pos="739775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097142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1131</Words>
  <Application>Microsoft Office PowerPoint</Application>
  <PresentationFormat>사용자 지정</PresentationFormat>
  <Paragraphs>83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G마켓 산스 Medium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USER</cp:lastModifiedBy>
  <cp:revision>9</cp:revision>
  <dcterms:created xsi:type="dcterms:W3CDTF">2024-04-08T05:16:29Z</dcterms:created>
  <dcterms:modified xsi:type="dcterms:W3CDTF">2024-04-22T09:45:04Z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