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5" r:id="rId3"/>
    <p:sldId id="276" r:id="rId4"/>
    <p:sldId id="278" r:id="rId5"/>
    <p:sldId id="277" r:id="rId6"/>
    <p:sldId id="280" r:id="rId7"/>
    <p:sldId id="279" r:id="rId8"/>
    <p:sldId id="281" r:id="rId9"/>
    <p:sldId id="283" r:id="rId10"/>
    <p:sldId id="284" r:id="rId11"/>
  </p:sldIdLst>
  <p:sldSz cx="7569200" cy="10699750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3156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6922"/>
            <a:ext cx="6433820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91860"/>
            <a:ext cx="5298440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7562087" cy="1069695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7596" y="490728"/>
            <a:ext cx="6406896" cy="92583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529840" y="10085832"/>
            <a:ext cx="2502408" cy="47853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7990"/>
            <a:ext cx="6812280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60942"/>
            <a:ext cx="6812280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50768"/>
            <a:ext cx="2422144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563611" cy="10696950"/>
            <a:chOff x="0" y="0"/>
            <a:chExt cx="7563611" cy="106969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562087" cy="1069695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29840" y="10085832"/>
              <a:ext cx="2502408" cy="47853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90244" y="8575548"/>
              <a:ext cx="5361432" cy="100431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117092"/>
              <a:ext cx="7563611" cy="620115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08403" y="1091184"/>
              <a:ext cx="5218176" cy="2766059"/>
            </a:xfrm>
            <a:prstGeom prst="rect">
              <a:avLst/>
            </a:prstGeom>
          </p:spPr>
        </p:pic>
      </p:grpSp>
      <p:pic>
        <p:nvPicPr>
          <p:cNvPr id="9" name="object 4">
            <a:extLst>
              <a:ext uri="{FF2B5EF4-FFF2-40B4-BE49-F238E27FC236}">
                <a16:creationId xmlns:a16="http://schemas.microsoft.com/office/drawing/2014/main" id="{7814843B-E659-424C-AB14-74C7C08E982E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43256" y="5114544"/>
            <a:ext cx="7455407" cy="325069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019800" cy="69570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건강한 직업관과 진로 탐색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건강한 직업관과 진로 탐색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특정 직업에 대해 편견과 고정 관념을 가지고 바라보는 것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자신의 생각이나 가치관은 무시한 채 부모님이나 선생님 등 주변의 의견만을 따르는 것은 건강한 직업관에 따른 진로 탐색이라 볼 수 없음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직업의 선택은 개인의 가치관에 따라 다르게 나타나며 직업의 특성 또한 개인에 따라 다양할 수 있음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스스로 자신의 흥미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적성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성격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가치관 등을 탐색하고 그것을 종합하여 자신의 직업을 선택할 수 있어야 하며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자신이 선택한 직업을 소중하게 생각하듯이 다른 사람의 직업에 대해서도 개인의 선택과 다양성을 존중해주어야 함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 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진로 탐색 방법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진로 탐색이란 자신이 진정으로 원하고 할 수 있는 일이 무엇인지 계속해서 고민하고 선택해 나가는 과정을 뜻함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고등학교 시기에는 미래에 종사하게 될 각자의 직업을 탐색하고 이를 합리적으로 선택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준비할 수 있는 능력을 기르는 것이 중요함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학생들은 자신이 흥미를 가지고 있는 직종에 관하여 조사하여 진로계획의 수정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보완에 반영할 수 있는데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현장실습제도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견학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박람회 등 산업체 인사와 만나 조언을 얻거나 다양한 현장 경험을 통해 진로를 탐색해 볼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건강한 직업관과 진로 탐색</a:t>
            </a:r>
            <a:endParaRPr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522514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73263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직업의 사전적 의미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생계를 유지하기 위하여 자신의 적성과 능력에 따라 일정한 기간 동안 계속하여 종사하는 일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직업의 의의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1)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자아실현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직업은 자아실현의 수단임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초등학생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중학생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고등학생의 직업 선택 이유에서 가장 높은 비중을 차지한 요인은 모두 자신의 자아실현과 관련이 있음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성인의 경우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하루의 상당한 시간은 직업과 관련된 일로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채워짐</a:t>
            </a: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따라서 자신이 좋아하는 일이고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잘할 수 있는 일을 선택하였을 경우 우리는 각자의 취향과 재능을 발전시키는 과정을 통해 자신의 잠재력을 실현하고 인간다운 삶을 살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2)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경제적 독립</a:t>
            </a: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최근 수입이 괜찮은 직업으로 주목을 받는 배달원의 수가 증가한 사례에서 알 수 있듯이 보수는 직업 선택의 중요한 기준으로 작용함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직업은 경제적 독립을 가능하게 하며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사람은 직업을 가짐으로써 자신과 가족의 생계를 유지할 수 있는 여건을 마련할 수 있음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따라서 ‘나를 경제적 주체로 살아갈 수 있도록 할 직업은 무엇인가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?’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 질문을 던져볼 필요가 있음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</a:t>
            </a:r>
            <a:r>
              <a:rPr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</a:t>
            </a:r>
            <a:r>
              <a:rPr sz="1800" b="1" spc="-22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sz="1800" b="1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</a:t>
            </a:r>
            <a:r>
              <a:rPr lang="ko-KR" altLang="en-US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</a:t>
            </a:r>
            <a:r>
              <a:rPr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와</a:t>
            </a:r>
            <a:r>
              <a:rPr sz="1800" b="1" spc="-22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sz="1800" b="1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가치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208540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24173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3)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사회적 존재로 기능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직업은 사람을 사회적 존재로 만들어 줌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우리는 직업을 통해서 사회 속에서 하나의 역할을 담당하여 타인의 삶에 도움을 주거나 사회 발전에 기여한다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.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 과정에서 보람을 느낄 수 있음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사회에 봉사하고 참여하기 위한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또는 사회적 인정을 받기 위한 의미도 직업을 선택하는 과정에서 중요한 부분을 차지함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</a:t>
            </a:r>
            <a:r>
              <a:rPr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</a:t>
            </a:r>
            <a:r>
              <a:rPr sz="1800" b="1" spc="-22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sz="1800" b="1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</a:t>
            </a:r>
            <a:r>
              <a:rPr lang="ko-KR" altLang="en-US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</a:t>
            </a:r>
            <a:r>
              <a:rPr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와</a:t>
            </a:r>
            <a:r>
              <a:rPr sz="1800" b="1" spc="-22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sz="1800" b="1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가치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114771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019800" cy="4525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청소년의 직업 선택 이유와 가치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1)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청소년의 직업 선택 이유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2020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년도 초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중등 진로교육 현황조사 결과에 따르면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학생들이 직업을 선택하는 이유로 가장 중요하게 고려한 요소는 ‘좋아하는 일이라서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초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50.8%,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중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46.5%,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44.0%)’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다음으로 ‘내가 잘 해낼 수 있을 것 같아서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초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18.8%,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중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22.4%,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22.9%)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 이유를 선택하였음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그 밖에도 ‘돈을 많이 벌 수 있을 것 같아서’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‘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오래 일할 수 있을 것 같아서’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‘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나의 발전 가능성이 클 것 같아서’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‘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사회에 봉사할 수 있을 것 같아서’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‘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일하는 시간과 방법을 스스로 정할 수 있을 것 같아서’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‘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내가 아이디어를 내고 창의적으로 일할 것 같아서’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‘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사회적으로 인정을 받을 수 있을 것 같아서’ 등의 이유로 희망하는 직업을 선택한 이유를 밝힘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</a:t>
            </a:r>
            <a:r>
              <a:rPr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</a:t>
            </a:r>
            <a:r>
              <a:rPr sz="1800" b="1" spc="-22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sz="1800" b="1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</a:t>
            </a:r>
            <a:r>
              <a:rPr lang="ko-KR" altLang="en-US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</a:t>
            </a:r>
            <a:r>
              <a:rPr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와</a:t>
            </a:r>
            <a:r>
              <a:rPr sz="1800" b="1" spc="-22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sz="1800" b="1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가치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4241012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019800" cy="48487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청소년의 직업 선택 이유와 가치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2)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가치를 반영한 직업 선택의 중요성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직업은 우리 인생에서 중요한 부분을 차지하기 때문에 자신이 진정으로 좋아하는 일을 하는 직업에 종사할 때 그 직업은 자신의 삶을 더 나은 미래로 이끌어 줄 가능성이 큼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우리는 진로를 생각할 때 주로 어떤 회사에 취업할지에 초점을 두고 생각하지만 내가 어떠한 사람인지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어떠한 가치를 중요하게 생각하는지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내가 꿈꾸는 직업이 이러한 나의 가치를 실현하기에 적절한지를 고려하여 진로를 설계해야 함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사람마다 중요하다고 생각하는 가치는 다 다르지만 이러한 가치는 직업을 선택하는 가치관으로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'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무엇을 추구하며 어떻게 살아갈 것인가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'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 질문에 방향을 잡아주는 역할을 함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따라서 행복한 삶과 성공적인 직업 생활을 하기 위해서는 자신의 가치와 맞는 직업을 선택해야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</a:t>
            </a:r>
            <a:r>
              <a:rPr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</a:t>
            </a:r>
            <a:r>
              <a:rPr sz="1800" b="1" spc="-22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sz="1800" b="1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</a:t>
            </a:r>
            <a:r>
              <a:rPr lang="ko-KR" altLang="en-US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</a:t>
            </a:r>
            <a:r>
              <a:rPr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와</a:t>
            </a:r>
            <a:r>
              <a:rPr sz="1800" b="1" spc="-22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sz="1800" b="1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가치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581184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096000" cy="56836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차 산업혁명이란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2000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년대 이후부터는 생명 공학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우주 항공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신소재 산업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로봇 산업 등 고도의 기술을 필요로 하는 첨단 산업이 발전하는 것과 함께 문화 콘텐츠 산업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의료 서비스 산업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관광 산업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금융 산업과 같은 서비스 산업도 빠르게 발전하고 있음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차 산업혁명이란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인공지능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(AI),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사물인터넷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(IoT),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로봇 기술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드론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자율주행차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가상현실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(VR)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등이 주도하는 차세대 산업혁명을 말함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4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차 산업혁명과 산업 및 직업의 변화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차 산업혁명에 따라 산업과 직업의 모습이 변화할 것으로 예측됨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최근의 기술 혁신은 직업 생활에 많은 변화를 일으키고 있음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드론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인공지능 로봇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신소재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자율 주행 자동차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증강 현실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사물인터넷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3D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프린터 등의 과학 기술 분야를 중심으로 직업의 변화가 나타날 것이고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우리는 이에 따라 어떻게 변화해야 할지를 고려해야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2.  4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차 산업혁명에 의한 산업과 직업의 변화</a:t>
            </a:r>
            <a:endParaRPr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96823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096000" cy="79880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0540" lvl="1" indent="-342900">
              <a:lnSpc>
                <a:spcPct val="200000"/>
              </a:lnSpc>
              <a:spcBef>
                <a:spcPts val="5"/>
              </a:spcBef>
              <a:buAutoNum type="arabicPeriod" startAt="3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 세계의 변화와 준비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직업의 생성과 소멸</a:t>
            </a:r>
            <a:endParaRPr lang="en-US" altLang="ko-KR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첨단 과학기술의 발달이 기존에 있던 직업을 없애기도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또 새로운 일자리를 만들어 내기도 할 것임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'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직업의 미래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'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보고서에 따르면 미래에 단순 반복 업무는 자동화로 대체되고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인간은 감성과 소통 능력을 활용한 업무에 집중될 것으로 예측됨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인공지능이 빅 데이터 속에서 필요한 정보를 순식간에 분석하면서 작업 시간을 크게 단축할 수 있게 되었음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자율주행 자동차는 운전기사를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인공지능 번역 프로그램은 통역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번역사를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수만 건의 판례를 분석하는 인공지능은 판사와 변호사를 대신할 수도 있음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인공지능의 발전으로 인공지능 기술을 연구하거나 관리하는 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인공지능을 활용한 새로운 산업에서의 일 등 새로운 일자리도 예상됨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사물 인터넷 전문가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인공지능 전문가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자율주행차 개발자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핀테크와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IoT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보안 전문가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자율주행차 전문가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서비스 로봇개발자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생산공정설계 기술자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생산관리 기술자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품질관리 기술자와 같은 새로운 직업이 등장하고 이들의 역할이 더욱 중요해질 것임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2)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 시장의 변화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평생직장과 평생 직업의 개념이 사라지고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잡노마드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 job nomad)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와 같이 한 직장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한 지역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한 업종에 매이지 않고 여러 직장과 지역 또는 전 세계의 국경을 넘나들며 일하는 사람들이 늘어날 것임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플랫폼 노동자도 계속해서 증가할 것임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2.  4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차 산업혁명에 의한 산업과 직업의 변화</a:t>
            </a:r>
            <a:endParaRPr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979385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096000" cy="8392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최근 소비자에게 플랫폼을 기반으로 다양한 노동 서비스를 제공하는 플랫폼 노동 시장이 커지고 있음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과거에는 사용자와 노동자가 직접 계약을 맺는다면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지금은 온라인 중개 플랫폼을 통해 소비자에게 노동 서비스를 직접 제공함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배달 서비스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대리운전 서비스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집 청소 등 가사 관련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서비스뿐만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아니라 장보기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관공서 업무와 같은 각종 심부름을 하거나 반려동물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산책시켜주는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서비스까지 플랫폼 노동 사례는 점차 증가할 것임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3)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근무 형태의 변화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인터넷을 비롯하여 각종 정보 통신 기기의 발달은 장소와 관계없이 언제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어디서나 업무를 볼 수 있는 시대를 열었음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원격 사무실 활용이나 재택근무 방식의 근무 형태는 전통적인 출퇴근 방식보다 효율성이 높고 경제적 비용도 절감할 수 있음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사회적으로는 교통 체증과 환경 오염을 줄이고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노령 인구에게 일자리 기회를 제공하는 등 효과가 크므로 이러한 근무 형태는 더욱 늘어날 전망임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 세계의 변화와 준비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 세계의 변화는 자신의 진로에도 영향을 미치므로 그것을 예측해보고 자신에게 맞게 탐색하는 노력이 필요함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우리는 이러한 직업 세계의 변화에 주목하면서 자신의 관심 분야와 관련된 직업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자격증 등이 어떻게 변화할지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그에 따라 필요한 것들을 예상하고 준비하며 자신의 진로를 계획할 수 있어야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2.  4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차 산업혁명에 의한 산업과 직업의 변화</a:t>
            </a:r>
            <a:endParaRPr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114048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019800" cy="27404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직업관의 의미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직업관이란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개인이나 사람이 직업에 관하여 가지고 </a:t>
            </a:r>
            <a:r>
              <a:rPr lang="ko-KR" altLang="en-US" sz="140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있는 근본적인 태도나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견해로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직업의식이라고도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함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직업에 대한 의식은 직업 가치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직업에 대한 태도 등 직업 일반에 관한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사고와 태도를 의미함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개인이 직업과 관련한 생각에서 어느 것에 중점을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두느냐에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따라 직업관이 달라질 수 있지만 직업에 대한 편견과 고정 관념을 없애고  다른 사람의 직업을 존중하는 건강한 직업관을 함양할 필요가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건강한 직업관과 진로 탐색</a:t>
            </a:r>
            <a:endParaRPr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939544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1231</Words>
  <Application>Microsoft Office PowerPoint</Application>
  <PresentationFormat>사용자 지정</PresentationFormat>
  <Paragraphs>82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5" baseType="lpstr">
      <vt:lpstr>G마켓 산스 Medium</vt:lpstr>
      <vt:lpstr>맑은 고딕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officegen</dc:creator>
  <cp:lastModifiedBy>USER</cp:lastModifiedBy>
  <cp:revision>15</cp:revision>
  <dcterms:created xsi:type="dcterms:W3CDTF">2024-04-08T05:16:29Z</dcterms:created>
  <dcterms:modified xsi:type="dcterms:W3CDTF">2024-04-25T05:02:44Z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2024-04-08T00:00:00Z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2024-04-08T00:00:00Z</vt:filetime>
  </property>
</Properties>
</file>