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5" r:id="rId3"/>
    <p:sldId id="285" r:id="rId4"/>
    <p:sldId id="286" r:id="rId5"/>
    <p:sldId id="278" r:id="rId6"/>
    <p:sldId id="289" r:id="rId7"/>
    <p:sldId id="287" r:id="rId8"/>
    <p:sldId id="288" r:id="rId9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35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" userId="148d9ca9fe0d0a3f" providerId="LiveId" clId="{EDB02398-0842-4E9E-8810-B01A7307A0EB}"/>
    <pc:docChg chg="undo custSel addSld modSld">
      <pc:chgData name="Steve H" userId="148d9ca9fe0d0a3f" providerId="LiveId" clId="{EDB02398-0842-4E9E-8810-B01A7307A0EB}" dt="2024-12-03T22:44:38.544" v="1332" actId="207"/>
      <pc:docMkLst>
        <pc:docMk/>
      </pc:docMkLst>
      <pc:sldChg chg="addSp delSp modSp add mod">
        <pc:chgData name="Steve H" userId="148d9ca9fe0d0a3f" providerId="LiveId" clId="{EDB02398-0842-4E9E-8810-B01A7307A0EB}" dt="2024-12-03T22:44:38.544" v="1332" actId="207"/>
        <pc:sldMkLst>
          <pc:docMk/>
          <pc:sldMk cId="363022388" sldId="289"/>
        </pc:sldMkLst>
        <pc:spChg chg="mod">
          <ac:chgData name="Steve H" userId="148d9ca9fe0d0a3f" providerId="LiveId" clId="{EDB02398-0842-4E9E-8810-B01A7307A0EB}" dt="2024-12-03T22:44:38.544" v="1332" actId="207"/>
          <ac:spMkLst>
            <pc:docMk/>
            <pc:sldMk cId="363022388" sldId="289"/>
            <ac:spMk id="2" creationId="{F48FC797-4315-D2A4-51D5-EB46A54E8D29}"/>
          </ac:spMkLst>
        </pc:spChg>
        <pc:picChg chg="del">
          <ac:chgData name="Steve H" userId="148d9ca9fe0d0a3f" providerId="LiveId" clId="{EDB02398-0842-4E9E-8810-B01A7307A0EB}" dt="2024-12-03T22:30:08.766" v="208" actId="478"/>
          <ac:picMkLst>
            <pc:docMk/>
            <pc:sldMk cId="363022388" sldId="289"/>
            <ac:picMk id="4" creationId="{4D7F26A7-1F3F-F9DA-29E0-567B4D8C08CA}"/>
          </ac:picMkLst>
        </pc:picChg>
        <pc:picChg chg="add mod">
          <ac:chgData name="Steve H" userId="148d9ca9fe0d0a3f" providerId="LiveId" clId="{EDB02398-0842-4E9E-8810-B01A7307A0EB}" dt="2024-12-03T22:41:25.982" v="1313" actId="208"/>
          <ac:picMkLst>
            <pc:docMk/>
            <pc:sldMk cId="363022388" sldId="289"/>
            <ac:picMk id="6" creationId="{7321707B-58E2-B309-F489-40B60975B18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10" name="object 5">
            <a:extLst>
              <a:ext uri="{FF2B5EF4-FFF2-40B4-BE49-F238E27FC236}">
                <a16:creationId xmlns:a16="http://schemas.microsoft.com/office/drawing/2014/main" id="{59325AF5-E6F7-4C72-AF64-A5785B16742D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1524" y="5016239"/>
            <a:ext cx="7563611" cy="38313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84305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‘</a:t>
            </a:r>
            <a:r>
              <a:rPr lang="ko-KR" altLang="en-US"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직업교육훈련촉진법＇에서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정하고 있는 반면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근로자와 사용자의 개념은 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‘</a:t>
            </a:r>
            <a:r>
              <a:rPr lang="ko-KR" altLang="en-US" sz="16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근로기준법＇에서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규정하고 있음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직업교육훈련생이 향후 진로와 관련하여 취업 및 직무수행에 필요한 지식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기술 및 태도를 습득할 수 있도록 직업현장에서 실시하는 교육훈련과정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※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근로자를 임금을 목적으로 근로를 제공하는 자로 규정한 근로기준법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과는 달리 이 법에서는 현장실습을 교육훈련과정으로 규정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현장실습은 근로를 중점적으로 하는 것이 아니라 근로를 통해 “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학습”을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하는 것이 주된 목적이라는 점에서 근로와는 구별됨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근로자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근로자란 ① 직업의 종류와 관계없이 ② 임금을 목적으로 ③ 사업이나 사업장에 근로를 제공하는 자를 의미함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직업의 종류와 관계없이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지휘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명령을 받으면서 일을 하는 경우 근로자에 해당함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082040" lvl="3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</a:t>
            </a:r>
            <a:r>
              <a:rPr lang="en-US" altLang="ko-KR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i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업종이 제조업인지 서비스업인지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ii)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제공하는 노동이 정신노동인지 육체노동인지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iii)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직무가 생산직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사무직 또는 영업직인지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iv)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고용형태가 정규직인지 아르바이트 형태인지에 상관없이 사용자의 지휘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명령을 받으면서 근로를 제공하는 경우 근로자로 볼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차이는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20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79534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임금을 목적으로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지휘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명령을 받으면서 일을 하고 그 대가로 임금을 지급받는  경우를 의미함</a:t>
            </a:r>
          </a:p>
          <a:p>
            <a:pPr marL="1082040" lvl="3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⮚ 따라서 임금 이외의 목적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예컨대 자원봉사나 산업현장의 체험학습의 경우는 임금을 목적으로 하지 않으므로 근로자로 볼 수 없음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사업이나 사업장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주식회사 등 영리 목적의 기업 뿐만 아니라 국가와 지방자체단체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협회 등 비영리 목적의 공익사업 모두 사업이나 사업장에 해당함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근로기준법상 근로자의 판단은 근로계약서를 작성했는지 아닌지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명칭이 근로자인지 프리랜서인지 등 형식보다는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실질적으로 근로자가 사용자에 대하여 ‘종속적인 관계에서 근로를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제공하는지’를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기준으로 판단직업의 종류와 관계없이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지휘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명령을 받으면서 일을 하는 경우 근로자에 해당함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사용자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개인 기업의 경우 경영주 개인이 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법인의 경우 법인 그 자체가 사업주에 해당함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 경영 담당자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사업경영 전반에 대한 권한을 가진 자로서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주식회사의 대표이사 등 독립적으로 업무를 집행할 수 있는 임원의 지위에 있는 자를 의미함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밖에 근로자에 관한 사항에 대하여 사업주를 위하여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행위하는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회사의 인사노무 임원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부서장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인사노무 담당자 등이 이에 해당함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차이는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494584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64453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&lt;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현장실습생과 근로자의 차이점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☞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결국 학습을 목적으로 하는 현장실습생과 근로 제공의 대가로서 임금을 목적으로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하는 근로자의 개념은 엄연히 구분됨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.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다만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실습시간 제한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야간 및 휴일 실습 제한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산재법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적용 등의 내용을 보면 상당히 비슷한 부분이 있지만 차이점도 있다는 것을 알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사용자의 차이는</a:t>
            </a: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2235760"/>
            <a:ext cx="5367020" cy="410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35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80804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역할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현장실습표준협약서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조에서는 현장실습생의 의무에 대해서 다음과 같이 명시하고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현장실습생들이 현장실습에 들어가기 전 선생님과 기업현장교사가 공동으로 ‘프로그램 구성 및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운영계획서’를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작성하며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계획서를 통해 교육 및 실습 시간과 실습 내용 등을 알 수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현장실습이 교육 또는 훈련을 목적으로 하는 사업 또는 사업장에서 일을 경험하는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학습과정이므로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현장실습과제의 내용을 미리 파악하고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실습기간 동안 적극적인 자세로 이를 수행해내는 것이 가장 중요한 역할이 될 것임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권리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현장실습을 통해 산업현장의 적응력을 향상할 수 있도록 적정한 지도를 받을 권리가 있기 때문에 실제 실습과정이 현장실습 프로그램과 다르게 운영될 경우 학교 또는 산업체에 알려 이를 정해진 프로그램대로 운영되도록 할 필요가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현장실습 시간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수당 등 실습조건에 있어서도 보호받을 권리가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역할과 권리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E0B733-04D5-48DD-9619-5728D1EABE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79" b="5529"/>
          <a:stretch/>
        </p:blipFill>
        <p:spPr>
          <a:xfrm>
            <a:off x="1203960" y="2835275"/>
            <a:ext cx="5400040" cy="18288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41012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536BD-8F44-EFD5-AAEE-DF53599BC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48FC797-4315-D2A4-51D5-EB46A54E8D29}"/>
              </a:ext>
            </a:extLst>
          </p:cNvPr>
          <p:cNvSpPr txBox="1"/>
          <p:nvPr/>
        </p:nvSpPr>
        <p:spPr>
          <a:xfrm>
            <a:off x="584200" y="1692275"/>
            <a:ext cx="6019800" cy="6618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현장실습표준협약서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현장실습표준협약서는 현장실습생의 권리와 의무가 구체적으로 나와있는 문서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인터넷에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현장실습표준협약서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’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를 검색하면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당해년도에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교육부가 발표하여 알려 준 현장실습표준협약서가 검색됨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현장실습표준협약서를 꼼꼼하게 읽어보고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의문사항이 있으면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담당교사나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전담 노무사에게 질문하여야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현장실습생에게 특히 중요한 내용은 다음과 같음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현장실습 기간 및 장소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9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시간과 휴식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10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조부터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조까지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보호와 안전 및 재해보상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현장실습 수당과 용품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중식 제공 여부 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현장실습내용의 변경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/>
            </a:r>
            <a:b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</a:b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맑은 고딕"/>
              </a:rPr>
              <a:t>•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 현장실습계약의 해지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en-US" altLang="ko-KR" sz="1400" dirty="0">
              <a:solidFill>
                <a:srgbClr val="FF0000"/>
              </a:solidFill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ECA8F104-C1FE-3856-ACBB-9949B6E390B6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현장실습생의 역할과 권리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321707B-58E2-B309-F489-40B60975B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307" y="6492875"/>
            <a:ext cx="4680585" cy="29019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02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19800" cy="79996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직장 내 인간관계 및 직업윤리의 중요성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고대 그리스의 철학자 아리스토텔레스가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인간은 사회적 동물이다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'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라고 표현한 것처럼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인간은 공동체를 이루며 살아가는 존재라고 볼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사업이나 우리가 여러 사람들과 함께 일하는 직장 또한 하나의 공동체라고 볼 수 있음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하루 중 적지 않은 시간을 투입하는 직장 내에서의 인간관계는 원활한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업무수행뿐만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아니라 개인의 행복에 있어서도 매우 중요한 요소가 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갖춰야 할 에티켓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현장실습은 전공과 관련된 직무와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기술뿐만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아니라 업무태도와 직장의 문화와 직장 내에서의 인간관계를 배우는 기회이기도 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앞서 살펴보았던 현장실습표준협약서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8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조의 내용을 숙지하고 이를 준수한다면 현장실습생으로서 기본적인 에티켓은 갖추었다고 볼 수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현장실습과 관련하여 현장실습생이 준수해야 할 사업장 질서의 주요 내용은 다음과 같음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① 현장실습 시간 준수하기</a:t>
            </a: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② 기업현장교사의 교육적 지도에 성실하기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따르기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③ 다른 직원의 업무를 방해하지 않기</a:t>
            </a: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④ 직장 내에서 폭행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성희롱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괴롭힘 등 직장질서를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저해하는 행동을 하지 않기</a:t>
            </a: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⑤ 회사의 비밀을 준수하기</a:t>
            </a: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⑥ 현장실습시간 중 안전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수칙을 준수하기</a:t>
            </a:r>
          </a:p>
          <a:p>
            <a:pPr marL="1082040" lvl="3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⑦ 단정한 품행을 갖춰 고객 또는 동료에게 불쾌감을 주지 않기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현장실습사업장에서의 사회적 관계와 에티켓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26147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73994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0540" lvl="1" indent="-342900">
              <a:lnSpc>
                <a:spcPct val="200000"/>
              </a:lnSpc>
              <a:spcBef>
                <a:spcPts val="5"/>
              </a:spcBef>
              <a:buAutoNum type="arabicPeriod" startAt="3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사회초년생으로 갖춰야 할 직장매너 주요 내용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출근할 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먼저 업무를 위한 준비가 충분히 이루어질 수 있도록 적어도 업무 시작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15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분 전까지는 직장에 출근함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만약 불가피한 상황으로 지각을 하게 됐다면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반드시 직장에 빠르게 연락해 사과를 한 뒤 사유와 출근 예정 시간을 보고해야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출근 전에 예정된 일정이 있을 때는 다른 동료에게 내용을 알리고 협조를 구하는 것도 중요함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사정상 결근을 해야 할 때는 상사에게 직접 전화로 설명함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20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전화를 받거나 걸 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전화벨이 울리면 먼저 메모할 종이와 펜을 준비하고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전화를 받아 소속과 이름을 밝힌 후 용건을 물어야 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상대의 말을 잘 못 알아들었을 때는 예의를 갖춰 다시 물어야 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누군가를 찾는 전화일 때는 “잠시 기다려 주시겠습니까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?”, 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전화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연결해드리겠습니다”라고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미리 알려주고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용무가 끝나도 되도록 상대보다 전화를 먼저 끊지 않도록 해야 함</a:t>
            </a:r>
          </a:p>
          <a:p>
            <a:pPr marL="910590" lvl="2" indent="-285750">
              <a:lnSpc>
                <a:spcPct val="20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외출할 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근무 중 자리를 비울 때는 반드시 상사나 동료에게 사유와 시간을 전달함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작업하던 서류는 말끔히 정리해서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책상 위에는 노출된 서류가 없도록 하는 것이 중요하고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외출 후에 직장으로 돌아와서도 복귀사실을 보고함</a:t>
            </a:r>
          </a:p>
          <a:p>
            <a:pPr marL="910590" lvl="2" indent="-285750">
              <a:lnSpc>
                <a:spcPct val="2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퇴근할 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퇴근할 때는 미처 마치지 못한 당일 업무를 먼저 상사에게 보고한 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중요한 파일이나 서류의 보안에 유의하며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사용한 컴퓨터의 전원을 끄고 책상 주변을 정리한 후 자리를 뜨는 것이 좋음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동료들이 잔업으로 바빠 보여도 소리 없이 슬쩍 귀가하지 않고 “고생하셨습니다”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내일 뵙겠습니다”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“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먼저 나가 보겠습니다＂ 등의 인사를 하는 것이 예의가 될 것임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현장실습사업장에서의 사회적 관계와 에티켓</a:t>
            </a:r>
            <a:endParaRPr b="1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590320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956</Words>
  <Application>Microsoft Office PowerPoint</Application>
  <PresentationFormat>사용자 지정</PresentationFormat>
  <Paragraphs>97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G마켓 산스 Medium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muto_RTX3090TI_Bsh</cp:lastModifiedBy>
  <cp:revision>20</cp:revision>
  <dcterms:created xsi:type="dcterms:W3CDTF">2024-04-08T05:16:29Z</dcterms:created>
  <dcterms:modified xsi:type="dcterms:W3CDTF">2025-04-08T07:11:42Z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