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9" r:id="rId4"/>
    <p:sldId id="271" r:id="rId5"/>
    <p:sldId id="276" r:id="rId6"/>
    <p:sldId id="277" r:id="rId7"/>
    <p:sldId id="272" r:id="rId8"/>
    <p:sldId id="278" r:id="rId9"/>
  </p:sldIdLst>
  <p:sldSz cx="7569200" cy="10699750"/>
  <p:notesSz cx="7569200" cy="106997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1" autoAdjust="0"/>
    <p:restoredTop sz="86473" autoAdjust="0"/>
  </p:normalViewPr>
  <p:slideViewPr>
    <p:cSldViewPr>
      <p:cViewPr varScale="1">
        <p:scale>
          <a:sx n="63" d="100"/>
          <a:sy n="63" d="100"/>
        </p:scale>
        <p:origin x="3090" y="90"/>
      </p:cViewPr>
      <p:guideLst>
        <p:guide orient="horz" pos="2880"/>
        <p:guide pos="2160"/>
      </p:guideLst>
    </p:cSldViewPr>
  </p:slideViewPr>
  <p:outlineViewPr>
    <p:cViewPr>
      <p:scale>
        <a:sx n="100" d="100"/>
        <a:sy n="100" d="100"/>
      </p:scale>
      <p:origin x="0" y="-1075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562087" cy="1069695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7596" y="490728"/>
            <a:ext cx="6406896" cy="92583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29840" y="10085832"/>
            <a:ext cx="2502408" cy="47853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563611" cy="10696950"/>
            <a:chOff x="0" y="0"/>
            <a:chExt cx="7563611" cy="10696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562087" cy="106969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29840" y="10085832"/>
              <a:ext cx="2502408" cy="47853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0244" y="8575548"/>
              <a:ext cx="5361432" cy="100431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117092"/>
              <a:ext cx="7563611" cy="62011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08403" y="1091184"/>
              <a:ext cx="5218176" cy="2766059"/>
            </a:xfrm>
            <a:prstGeom prst="rect">
              <a:avLst/>
            </a:prstGeom>
          </p:spPr>
        </p:pic>
      </p:grpSp>
      <p:pic>
        <p:nvPicPr>
          <p:cNvPr id="9" name="object 6">
            <a:extLst>
              <a:ext uri="{FF2B5EF4-FFF2-40B4-BE49-F238E27FC236}">
                <a16:creationId xmlns:a16="http://schemas.microsoft.com/office/drawing/2014/main" id="{8B0F38CF-661D-4A3D-9C11-C18C266148E0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-1524" y="5030216"/>
            <a:ext cx="7563611" cy="38298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4200" y="1539875"/>
            <a:ext cx="6096000" cy="78380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 시간 및 실습 시간 연장의 제한</a:t>
            </a: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현장실습생의 실습 시간은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7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시간으로 제한됨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당사자의 합의가 있으면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주일에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시간을 한도로 연장할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 현장실습 시간 연장에 대한 동의 여부는 현장실습표준협약서 체결 시 표시할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중 휴식시간</a:t>
            </a: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현장실습 시간이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 이상일 경우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30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분 이상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시간인 경우에는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 이상의 휴식 시간을 현장실습 시간 중 부여하여야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휴식시간은 다음과 같이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현장실습표준협약서에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기재하여야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00660" lvl="2" indent="-200025">
              <a:spcBef>
                <a:spcPts val="900"/>
              </a:spcBef>
              <a:buChar char="-"/>
              <a:tabLst>
                <a:tab pos="739775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00660" lvl="2" indent="-200025">
              <a:spcBef>
                <a:spcPts val="900"/>
              </a:spcBef>
              <a:buChar char="-"/>
              <a:tabLst>
                <a:tab pos="739775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539115" marR="200660" lvl="2">
              <a:spcBef>
                <a:spcPts val="900"/>
              </a:spcBef>
              <a:tabLst>
                <a:tab pos="739775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539115" marR="200660" lvl="2">
              <a:spcBef>
                <a:spcPts val="900"/>
              </a:spcBef>
              <a:tabLst>
                <a:tab pos="739775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야간 현장실습 금지</a:t>
            </a: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현장실습생이 아닌 근로자의 경우라면 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미만의 연소근로자라고 하더라도 고용노동부 장관의 인가를 받고 본인의 동의까지 받은 경우에 한하여 예외적으로 야간근로를 할 수 있으나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현장실습생은 예외 없이 야간 현장실습이 금지됨</a:t>
            </a:r>
          </a:p>
          <a:p>
            <a:pPr marL="81915" marR="200660" lvl="1">
              <a:spcBef>
                <a:spcPts val="900"/>
              </a:spcBef>
              <a:tabLst>
                <a:tab pos="739775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시간 이해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407E2ADC-0ACA-4EBC-837A-A8E3A202BA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0" y="5807075"/>
            <a:ext cx="5791200" cy="1260729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4200" y="1387475"/>
            <a:ext cx="6248400" cy="83804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휴일 현장실습 금지</a:t>
            </a: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현장실습기관은 현장실습생에게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회 이상의 휴일을 주어야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근로기준법에서 연소근로자는 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이상의 휴일이 부여되고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 또는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일의 근로시간 및 연장근로를 초과하지 않았다는 것을 전제로 휴일근로가 가능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그러나 현장실습생에게는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회 이상의 휴일이 부여되어야 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휴일에는 현장실습이 금지됨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00660" lvl="2" indent="-200025">
              <a:spcBef>
                <a:spcPts val="900"/>
              </a:spcBef>
              <a:buChar char="-"/>
              <a:tabLst>
                <a:tab pos="739775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휴가</a:t>
            </a: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상시근로자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 이상의 회사에서 일하는 근로자에게 연차유급휴가를 인정하는 바와 달리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현장실습생은 별도의 연차휴가가 없음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현장실습생이 여성인 경우 현장실습생이 청구하면 월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일의 생리결석을 인정받을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회사가 현장실습 시간을 지키지 않거나 야간 및 휴일에 현장실습을 시키는 경우에는 형사처벌 대상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만약 회사가 현장실습 시간을 준수하지 않은 경우 학생은 이를 회사와 학교에 알려야 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학교와 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도교육청은 학생보호 조치 후 형사처벌 절차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를 진행할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6.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현장실습기관이 현장실습 시간을 지키지 않을 경우</a:t>
            </a: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회사가 현장실습 시간을 준수하지 않는 경우 학생은 이를 회사와 학교에 알려야 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학교와 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도 교육청은 학생 보호 조치를 할 것임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복교조치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한편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현장실습시간을 초과하거나 야간 및 휴일에 현장실습을 실시한 회사는 형사처벌을 받게 될 수 있음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직업교육훈련 촉진법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9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동법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26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endParaRPr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B3F609A7-18FE-4494-9D10-7EA0F9DAB816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시간 이해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966060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청소년이 알아야 할 근로시간 개념과 내용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F9186474-4045-492C-B3C8-2D66696F7414}"/>
              </a:ext>
            </a:extLst>
          </p:cNvPr>
          <p:cNvSpPr txBox="1"/>
          <p:nvPr/>
        </p:nvSpPr>
        <p:spPr>
          <a:xfrm>
            <a:off x="584200" y="1692275"/>
            <a:ext cx="6172200" cy="5410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0540" lvl="1" indent="-342900">
              <a:lnSpc>
                <a:spcPct val="150000"/>
              </a:lnSpc>
              <a:spcBef>
                <a:spcPts val="5"/>
              </a:spcBef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근로시간의 정의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근로시간이란 근로자가 사용자의 지휘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감독 아래에서 근로계약상의 근로를 제공하는 시간을 의미함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회사에 출근해서 휴게시간을 제외하고 퇴근하기까지의 일한 시간을 의미함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근로자가 사용자의 지휘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감독 아래에서 근로계약상의 근로를 제공했다면 대기시간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준비시간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정리시간도 근로시간에 포함될 수 있고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이러한 실제 근로시간을 기준으로 임금이 산정되어야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510540" lvl="1" indent="-342900">
              <a:lnSpc>
                <a:spcPct val="150000"/>
              </a:lnSpc>
              <a:spcBef>
                <a:spcPts val="5"/>
              </a:spcBef>
              <a:buAutoNum type="arabicPeriod" startAt="2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법정근로시간과 소정근로시간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법정근로시간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“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법정근로시간”이란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말 그대로 “법에서 정하고 있는” 근로시간을 말함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근로기준법은 근로자의 장시간 노동을 방지하기 위해 다음과 같이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 근로시간에 대한 제한과 함께 중간에 쉬는 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즉 휴게시간에 대한 규정을 두고 있음</a:t>
            </a:r>
            <a:endParaRPr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7A3009-2A29-4611-9684-CCA0C58B9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580" y="7102730"/>
            <a:ext cx="5400040" cy="231013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009148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청소년이 알아야 할 근로시간 개념과 내용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F9186474-4045-492C-B3C8-2D66696F7414}"/>
              </a:ext>
            </a:extLst>
          </p:cNvPr>
          <p:cNvSpPr txBox="1"/>
          <p:nvPr/>
        </p:nvSpPr>
        <p:spPr>
          <a:xfrm>
            <a:off x="584200" y="1692275"/>
            <a:ext cx="6019800" cy="8172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이상과 달리 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 근로자에 대해서는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7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시간으로 보다 엄격하게 규정하고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이는 성장기에 있는 청소년의 장시간 근로를 억제하여 건강을 보호하고 적절한 교육을 받을 수 있게 하는데 그 취지가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</a:t>
            </a:r>
          </a:p>
          <a:p>
            <a:pPr marL="167640" lvl="1"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2)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소정근로시간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소정근로시간이란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“법정근로시간 내에서 근로자와 사용자가 정한” 근로시간을 의미함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예를 들어 아르바이트를 할 때 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알르바이트생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과 사장님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 개인의 일정과 회사의 상황에 맞게 출퇴근 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휴게시간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근무요일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등을 자유롭게 정하는 것이 원칙임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연장근로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야간근로 및 휴일근로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연장근로의 제한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연장근로시간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근로자와 사용자가 합의하여 원래 약속된 근로시간을 초과하여 근로하는 시간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이상 근로자이고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연장근로에 동의를 했다면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 최대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 범위 내에서 연장근로가 가능함</a:t>
            </a: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36554B-6F16-4C64-93EF-7B958490A6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3960" y="3368675"/>
            <a:ext cx="5400040" cy="1144397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124966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청소년이 알아야 할 근로시간 개념과 내용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F9186474-4045-492C-B3C8-2D66696F7414}"/>
              </a:ext>
            </a:extLst>
          </p:cNvPr>
          <p:cNvSpPr txBox="1"/>
          <p:nvPr/>
        </p:nvSpPr>
        <p:spPr>
          <a:xfrm>
            <a:off x="584200" y="1692275"/>
            <a:ext cx="6019800" cy="74186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그러나 아직 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미만의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연소근로자이고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연장근로에 동의를 했다면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 범위 내에서 연장근로가 가능함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야간근로와 휴일근로의 제한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원칙적으로 사용자는 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미만의 연소근로자를 오후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10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시부터 오전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6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시까지의 시간 및 휴일에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근로시킬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수 없음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미만자의 동의가 있는 경우로서 고용노동부 장관의 인가를 받은 경우 예외적으로 야간 및 휴일근로가 가능함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가산임금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가산임금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가산수당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상시근로자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 이상의 회사에서 근로자가 연장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야간 및 휴일근로 한 경우 사용자는 통상임금의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50%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이상을 추가로 지급하여야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00660" lvl="1" indent="-200025">
              <a:lnSpc>
                <a:spcPct val="150000"/>
              </a:lnSpc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 연소근로자가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7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 또는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시간을 초과하여 근로를 했거나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오후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10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시부터 오전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6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시까지의 시간에 일을  할 경우 또는 휴일에 근무한 경우에는 사용자는 시급의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50%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이상을 가산임금으로 지급하여야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A9EC0D6-4252-4FDE-BE03-591DA48278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3960" y="2454275"/>
            <a:ext cx="5400040" cy="1499108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33647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휴일 및 휴가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F9186474-4045-492C-B3C8-2D66696F7414}"/>
              </a:ext>
            </a:extLst>
          </p:cNvPr>
          <p:cNvSpPr txBox="1"/>
          <p:nvPr/>
        </p:nvSpPr>
        <p:spPr>
          <a:xfrm>
            <a:off x="584200" y="1692275"/>
            <a:ext cx="6096000" cy="8434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휴일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휴일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근로자가 유급으로 쉴 수 있는 날</a:t>
            </a: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노동법상 휴일은 크게 세 종류로써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①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주휴일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②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대통령령으로 정하는 휴일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공휴일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), ③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근로자의 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월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 있음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사용자는 근로자에 대하여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주간의 소정근로일수를 개근한 근로자에 대하여 평균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회 이상의 유급휴일을 주어야 하는데 이것을 ‘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주휴일’이라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대통령령으로 정하는 휴일이란 관공서의 공휴일에 관한 규정에서 정하는 공휴일 및 대체공휴일로서 소위 말하는 ‘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빨간날’을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말함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2022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년부터 상시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 이상의 근로자를 사용하는 사업 또는 사업장에서는 의무적으로 관공서 공휴일에 관한 규정에서 정하는 공휴일 및 대체공휴일에 유급휴일을 주어야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휴가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연차유급휴가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일정한 출근율을 달성한 근로자에게 제공하는 유급휴가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연차유급휴가의 취지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근로자에게 일정 기간 근로의무를 면제함으로써 정신적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육체적으로 회복할 수 있는 기회를 주고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문화적 생활의 향상을 기하려는 데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824865" marR="279400" lvl="2" indent="-285750">
              <a:lnSpc>
                <a:spcPct val="150000"/>
              </a:lnSpc>
              <a:spcBef>
                <a:spcPts val="1220"/>
              </a:spcBef>
              <a:buFont typeface="Arial" panose="020B0604020202020204" pitchFamily="34" charset="0"/>
              <a:buChar char="•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연차휴가는 사용자가 임의로 부여하는 것이 아니라 엄연히 근로에 대한 대가로 지급하는 것이고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법에서 정한 지급 기준이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004001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휴일 및 휴가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F9186474-4045-492C-B3C8-2D66696F7414}"/>
              </a:ext>
            </a:extLst>
          </p:cNvPr>
          <p:cNvSpPr txBox="1"/>
          <p:nvPr/>
        </p:nvSpPr>
        <p:spPr>
          <a:xfrm>
            <a:off x="584200" y="1692275"/>
            <a:ext cx="5929630" cy="352532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상시 근로자수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 미만 사업장에서 일하는 경우 또는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주간을 평균하여 근로자의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 소정근로시간이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 미만인 경우에는 연차휴가 지급 의무가 없음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539115" marR="279400" lvl="2">
              <a:lnSpc>
                <a:spcPct val="150000"/>
              </a:lnSpc>
              <a:spcBef>
                <a:spcPts val="1220"/>
              </a:spcBef>
              <a:tabLst>
                <a:tab pos="739775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&lt;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과 근로시간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비교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&gt;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E14125-3C16-42E7-AFC4-E703CDFB83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1400" y="1886553"/>
            <a:ext cx="5400040" cy="1519809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DB003E-1506-446D-B11D-E7EC345225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rcRect b="8136"/>
          <a:stretch>
            <a:fillRect/>
          </a:stretch>
        </p:blipFill>
        <p:spPr>
          <a:xfrm>
            <a:off x="819785" y="5350510"/>
            <a:ext cx="5929630" cy="2329188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360771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908</Words>
  <Application>Microsoft Office PowerPoint</Application>
  <PresentationFormat>사용자 지정</PresentationFormat>
  <Paragraphs>96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G마켓 산스 Medium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USER</cp:lastModifiedBy>
  <cp:revision>20</cp:revision>
  <dcterms:created xsi:type="dcterms:W3CDTF">2024-04-08T05:16:29Z</dcterms:created>
  <dcterms:modified xsi:type="dcterms:W3CDTF">2024-04-24T09:47:03Z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2024-04-08T00:00:00Z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2024-04-08T00:00:00Z</vt:filetime>
  </property>
</Properties>
</file>