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76" r:id="rId4"/>
    <p:sldId id="269" r:id="rId5"/>
    <p:sldId id="280" r:id="rId6"/>
    <p:sldId id="270" r:id="rId7"/>
    <p:sldId id="281" r:id="rId8"/>
    <p:sldId id="279" r:id="rId9"/>
  </p:sldIdLst>
  <p:sldSz cx="7569200" cy="10699750"/>
  <p:notesSz cx="75692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87678" autoAdjust="0"/>
  </p:normalViewPr>
  <p:slideViewPr>
    <p:cSldViewPr>
      <p:cViewPr varScale="1">
        <p:scale>
          <a:sx n="64" d="100"/>
          <a:sy n="64" d="100"/>
        </p:scale>
        <p:origin x="2418" y="72"/>
      </p:cViewPr>
      <p:guideLst>
        <p:guide orient="horz" pos="2880"/>
        <p:guide pos="2160"/>
      </p:guideLst>
    </p:cSldViewPr>
  </p:slideViewPr>
  <p:outlineViewPr>
    <p:cViewPr>
      <p:scale>
        <a:sx n="100" d="100"/>
        <a:sy n="100" d="100"/>
      </p:scale>
      <p:origin x="0" y="-1075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3611" cy="10696950"/>
            <a:chOff x="0" y="0"/>
            <a:chExt cx="7563611" cy="10696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</p:grpSp>
      <p:pic>
        <p:nvPicPr>
          <p:cNvPr id="9" name="object 7">
            <a:extLst>
              <a:ext uri="{FF2B5EF4-FFF2-40B4-BE49-F238E27FC236}">
                <a16:creationId xmlns:a16="http://schemas.microsoft.com/office/drawing/2014/main" id="{078D4C4B-FDC2-4F8C-A220-408408910020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-26924" y="5114544"/>
            <a:ext cx="7563611" cy="38298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172200" cy="83843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15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수당의 성격</a:t>
            </a: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현장실습은 근로를 중점적으로 하는 것이 아니라 근로를 통해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학습”을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하는 것이 주된 목적이라는 점에서 근로와는 구별됨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즉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교육 또는 훈련을 목적으로 직무에 대해 경험하는 것이고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임금을 목적으로 근로를 제공하는 근로기준법상 근로자와는 다름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수당은 근로에 따른 임금이 아니라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교육훈련에 대한 수당이라는 점에서 근로기준법상 임금과는 구별됨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따라서 주휴수당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유급휴일 수당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가산임금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연장근로에 대한 할증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등이 발생하지 않음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수당의 결정 기준</a:t>
            </a: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교육부 및 시도교육청의 별도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안내</a:t>
            </a:r>
            <a:endParaRPr lang="en-US" altLang="ko-KR" sz="1400" dirty="0" smtClean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 smtClean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 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수당의 계산 방법</a:t>
            </a: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해당연도 현장실습 수당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X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실습시간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X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총 실습일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”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로 계산함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현장실습지원금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국가와 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도교육청이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산업체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채용형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현장실습에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참여하는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            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직업계고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학년 학생을 대상으로 현장실습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지원금을 지급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81915" marR="279400" lvl="1">
              <a:lnSpc>
                <a:spcPct val="150000"/>
              </a:lnSpc>
              <a:spcBef>
                <a:spcPts val="1220"/>
              </a:spcBef>
              <a:tabLst>
                <a:tab pos="739775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수당의 이해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386830" cy="796884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신청절차</a:t>
            </a:r>
          </a:p>
          <a:p>
            <a:pPr marL="539115" marR="279400" lvl="2">
              <a:spcBef>
                <a:spcPts val="1220"/>
              </a:spcBef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① 현장실습 표준협약서를 작성</a:t>
            </a:r>
          </a:p>
          <a:p>
            <a:pPr marL="539115" marR="279400" lvl="2">
              <a:spcBef>
                <a:spcPts val="1220"/>
              </a:spcBef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② 학교에서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하이파이브에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산업체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채용형으로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입력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539115" marR="279400" lvl="2">
              <a:spcBef>
                <a:spcPts val="1220"/>
              </a:spcBef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③ 학생은 현장실습 실시 및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하이파이브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LMS(www.hifive.go.kr)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에 현장실습 내역 입력</a:t>
            </a:r>
          </a:p>
          <a:p>
            <a:pPr marL="539115" marR="279400" lvl="2">
              <a:spcBef>
                <a:spcPts val="1220"/>
              </a:spcBef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④ 학교는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하이파이브에서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학생별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LMS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확인 및 실습일 확정 후 한국장학재단 시스템으로 확정자료 전송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539115" marR="279400" lvl="2">
              <a:spcBef>
                <a:spcPts val="1220"/>
              </a:spcBef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⑤ 학생은 한국장학재단 홈페이지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(www.kosaf.go.kr)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에서 본인의 현장실습 내역 확인 후 최종 신청 완료</a:t>
            </a:r>
          </a:p>
          <a:p>
            <a:pPr marL="539115" marR="279400" lvl="2">
              <a:spcBef>
                <a:spcPts val="1220"/>
              </a:spcBef>
              <a:tabLst>
                <a:tab pos="739775" algn="l"/>
              </a:tabLst>
            </a:pP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※ 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모든 현장실습생은 현장실습 시작 전 한국장학재단 홈페이지 회원가입 필수</a:t>
            </a:r>
            <a:endParaRPr lang="en-US" altLang="ko-KR" sz="12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739140" marR="279400" lvl="2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현장실습수당을 지급받지 못한 경우</a:t>
            </a:r>
          </a:p>
          <a:p>
            <a:pPr marL="739140" marR="279400" lvl="2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현장실습수당 미지급은 표준협약서의 주요 내용을 위반한 것으로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학생은 학교 또는 학교 전담 노무사에게 알려야 함</a:t>
            </a:r>
          </a:p>
          <a:p>
            <a:pPr marL="739140" marR="279400" lvl="2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담당교사 또는 학교 전담 노무사는 기업에 즉시 시정할 것을 요청할 수 있고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기업이 요청을 수용하지 않는 경우 학교에서는 학생을 복교 조치할 수 있음</a:t>
            </a:r>
          </a:p>
          <a:p>
            <a:pPr marL="739140" marR="279400" lvl="2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도 교육청은 관할 고용노동관서에 위반사항을 통보하고 근로감독을 요청할 수 있음</a:t>
            </a:r>
          </a:p>
          <a:p>
            <a:pPr marL="539115" marR="279400" lvl="2">
              <a:lnSpc>
                <a:spcPct val="150000"/>
              </a:lnSpc>
              <a:spcBef>
                <a:spcPts val="1220"/>
              </a:spcBef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☞ 결국 현장실습수당 미지급은 표준협약서의 주요 내용을 위반한 것으로  고용노동부는 해당기업에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500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 원 이하의 과태료를 부과할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수당의 이해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845902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172200" cy="4894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0540" lvl="1" indent="-342900">
              <a:lnSpc>
                <a:spcPct val="150000"/>
              </a:lnSpc>
              <a:spcBef>
                <a:spcPts val="5"/>
              </a:spcBef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임금의 정의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임금’은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근로제공의 목적이자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근로자의 생존을 확보하기 위한 유일한 수단이 되므로 근로자의 근로조건 중 가장 중요한 부분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사용자가 근로의 대가로 근로자에게 임금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봉급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 밖에 어떠한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명칭으로든지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지급하는 모든 금품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510540" lvl="1" indent="-342900">
              <a:lnSpc>
                <a:spcPct val="150000"/>
              </a:lnSpc>
              <a:spcBef>
                <a:spcPts val="5"/>
              </a:spcBef>
              <a:buAutoNum type="arabicPeriod" startAt="2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최저임금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최저임금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근로자의 생활안정을 위해 근로자에게 일정 수준 이상의 임금을 지급하도록 강제하는 제도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임금을 아무런 제한 없이 사용자와 근로자가 자유롭게 정하도록 할 경우 근로자의 임금이 낮아질 수 있음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따라서 사용자에게 최소 수준 이상의 임금을 지급하도록 법으로 강제함으로써 청소년을 비롯한 저임금 근로자를 보호하는 제도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임금의 정의와 최저임금 등</a:t>
            </a:r>
            <a:r>
              <a:rPr lang="en-US" altLang="ko-KR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966060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386830" cy="45717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적용 대상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최저임금제도는 상시 근로자수에 상관없이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 이상의 근로자를 고용한 모든 사업장에 적용</a:t>
            </a: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직업의 종류와 관계없이 모든 직종에 적용 최저임금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근로자의 생활안정을 위해 근로자에게 일정 수준 이상의 임금을 지급하도록 강제하는 제도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년 이상 근로계약을 체결한 수습근로자에 대해서는 처음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개월간 최저임금의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90%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이상을 지급할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4. 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최저임금의 수준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최저임금액은 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또는 월을 단위로 하여 정하며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시간급’으로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표시됨</a:t>
            </a: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시간급이란 곧 시급을 의미하며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최저시급은 시간을 단위로 하여 최소한으로 지급되어야 하는 임금을 말함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임금의 정의와 최저임금 등</a:t>
            </a:r>
            <a:r>
              <a:rPr lang="en-US" altLang="ko-KR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endParaRPr lang="ko-KR" alt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05665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096000" cy="82920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0540" lvl="1" indent="-342900">
              <a:lnSpc>
                <a:spcPct val="150000"/>
              </a:lnSpc>
              <a:spcBef>
                <a:spcPts val="5"/>
              </a:spcBef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임금의 지급방법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임금지급의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원칙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통화지급의 원칙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임금은 반드시 통화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로 지급하여야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이는 현물을 통화로 바꾸는 불편함 등으로부터 근로자를 보호하여 경제생활을 안정적으로 할 수 있도록 하기 위한 것임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직접지급 원칙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임금은 사용자가 근로자에게 직접 지급하여야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특히 청소년 근로자와 관련해서 직접지급의 원칙이 문제가 될 때가 많음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청소년 근로자의 보호자가 임금을 중간에서 착복하는 경우에는 직접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지급 원칙의 위반이 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근로자 외의 다른 어떤 누구도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타인 뿐만 아니라 부모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형제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자매 등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자에 해당함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따라서 근로를 제공한 근로자에게 직접 또는 근로자 본인 명의의 계좌로 입금해야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전액지급 원칙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임금은 근로자에게 그 전액을 지급하여야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사회보험료 등을 임금에서 제외하고 지급하는 것은 가능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만약 사용자가 근로자의 동의없이 빌려주었던 금액 또는 손해배상액을 임금에서 제하고 나머지만 지급하는 것은 해당 원칙에 위반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주로 발생하는 전액지급 원칙 위반 사례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①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근로자가 일을 하다가 실수로 회사의 문을 망가뜨린 상황에서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근로자의 임금에서 수리비용을 전액 공제하고 지급하는 경우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② 첫 달 월급 일부를 보증금 명목으로 지급하지 않는 경우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③ 교육비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업무상의 실수를 이유로 사용자가 임금의 일부를 공제하고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지급하는 경우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임금의 지급방법과 임금체불 시 해결방법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912216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096000" cy="78649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정기지급 원칙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사용자는 매월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 이상 일정한 날짜를 정하여 근로자에게 임금을 지급하여야 함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임금은 보통 일급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주급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월급 단위로 지급되며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월급제로 지급하는 경우 최소한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달에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번은 임금을 받아야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주로 발생하는 정기지급 원칙 위반 사례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①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월급을 분기별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(4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개월에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로 지급하는 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② 매달 월급의 지급일이 변경되는 경우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예 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1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 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10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일에 지급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2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 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15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일에 지급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3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 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30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일에 지급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4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 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일에 지급 등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※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개월을 초과하는 기간에 걸쳐 지급되는 정근수당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근속수당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상여금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일명 보너스 또는 인센티브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등은 정기지급 원칙에서 제외되므로 매월 지급되지 않아도 문제 되지 않음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임금체불 시 해결방법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임금체불이란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?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근로자가 근로의 대가로 받아야 할 임금을 적게 받거나 제때 받지 못한 경우를 의미함 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최저임금에 미달하는 수준의 임금을 받았거나 주휴수당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가산수당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퇴직금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연차휴가 미사용수당 등을 지급받지 못한 경우도 임금체불에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해당함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 체불에 해당하는 주요 사례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①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사업주가 임금을 지급하기로 한 날 주지 않거나 정한 임금보다 적게 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주는 경우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② 현금이 아닌 현물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상품권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판매되지 않은 회사의 재고 상품 등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을 주는 경우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임금의 지급방법과 임금체불 시 해결방법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531667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4200" y="1692275"/>
            <a:ext cx="6096000" cy="78957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③ 최저임금 미만으로 임금을 지급한 경우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④ 연장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야간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휴일근로에 대한 가산수당을 지급하지 않은 경우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⑤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미사용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연차수당을 지급하지 않은 경우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⑥ 사업장에 손해를 끼쳤음을 이유로 임금을 적게 지급한 경우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⑦ 퇴직 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14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이내에 퇴직금을 받지 못한 경우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281940" marR="279400" lvl="1" indent="-200025">
              <a:lnSpc>
                <a:spcPct val="150000"/>
              </a:lnSpc>
              <a:spcBef>
                <a:spcPts val="1220"/>
              </a:spcBef>
              <a:buFont typeface=""/>
              <a:buChar char="-"/>
              <a:tabLst>
                <a:tab pos="739775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임금체불진정 제기 등 권리구제 방법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관할 노동청에 진정제기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자신이 일한 사업장의 주소지를 관할하는 노동청에 우편이나 팩스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인터넷으로 진정 제기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노동청 출석조사 및 대질심문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진정을 접수하고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주일 정도 후에 담당 근로감독관으로부터 안내 문자가 오며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이후 담당 근로감독관이 근로자와 사용자를 각각 출석하게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노동청 출석 시 신분증 및 임금체불을 입증할 수 있는 자료가 필요함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※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임금체불 입증자료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근로계약서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구인광고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매장 구인광고 사진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인터넷 사이트 캡쳐 등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임금지급명세서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임금지급 통장내역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매일 일한 시간 및 내용을 기록한 자료 등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체불임금 확정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근로감독관은 진정이 접수된 날로부터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이내에 체불임금이 있는지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있다면 얼마인지를 확정하는 것이 원칙임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그러나 양 당사자 간의 주장이 다르고 조사일정 조율이 쉽지 않기 때문에 실제 체불임금의 확정은 최소 두 달 이상이 소요되는 것이 일반적임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상담 및 권리구제대행 기관을 통해 문제해결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아직 사회 경험이 부족한 청소년 혼자서 임금체불 문제를 해결하기 어려울 수도 있음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이 경우 학교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고용노동부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(1350),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청소년근로권익센터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(1644-3119)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등 기관의 전문적인 상담 및 조력을 통한 대처가 문제해결에 도움이 됨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B560F0A4-09C6-4A31-A4C9-590CA4E9C935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8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임금의 지급방법과 임금체불 시 해결방법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298169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1067</Words>
  <Application>Microsoft Office PowerPoint</Application>
  <PresentationFormat>사용자 지정</PresentationFormat>
  <Paragraphs>101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G마켓 산스 Medium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muto_RTX3090TI_Bsh</cp:lastModifiedBy>
  <cp:revision>24</cp:revision>
  <dcterms:created xsi:type="dcterms:W3CDTF">2024-04-08T05:16:29Z</dcterms:created>
  <dcterms:modified xsi:type="dcterms:W3CDTF">2025-04-08T07:13:54Z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