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75" r:id="rId3"/>
    <p:sldId id="286" r:id="rId4"/>
    <p:sldId id="287" r:id="rId5"/>
    <p:sldId id="276" r:id="rId6"/>
    <p:sldId id="288" r:id="rId7"/>
    <p:sldId id="289" r:id="rId8"/>
    <p:sldId id="291" r:id="rId9"/>
    <p:sldId id="292" r:id="rId10"/>
  </p:sldIdLst>
  <p:sldSz cx="7569200" cy="10699750"/>
  <p:notesSz cx="7569200" cy="1069975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2352" y="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eve H" userId="148d9ca9fe0d0a3f" providerId="LiveId" clId="{9A7C5487-E9CF-486D-A0A4-A4A9F6542427}"/>
    <pc:docChg chg="undo custSel modSld">
      <pc:chgData name="Steve H" userId="148d9ca9fe0d0a3f" providerId="LiveId" clId="{9A7C5487-E9CF-486D-A0A4-A4A9F6542427}" dt="2024-12-03T21:58:54.852" v="172" actId="207"/>
      <pc:docMkLst>
        <pc:docMk/>
      </pc:docMkLst>
      <pc:sldChg chg="modSp mod">
        <pc:chgData name="Steve H" userId="148d9ca9fe0d0a3f" providerId="LiveId" clId="{9A7C5487-E9CF-486D-A0A4-A4A9F6542427}" dt="2024-12-03T21:58:54.852" v="172" actId="207"/>
        <pc:sldMkLst>
          <pc:docMk/>
          <pc:sldMk cId="1452245353" sldId="288"/>
        </pc:sldMkLst>
        <pc:spChg chg="mod">
          <ac:chgData name="Steve H" userId="148d9ca9fe0d0a3f" providerId="LiveId" clId="{9A7C5487-E9CF-486D-A0A4-A4A9F6542427}" dt="2024-12-03T21:58:54.852" v="172" actId="207"/>
          <ac:spMkLst>
            <pc:docMk/>
            <pc:sldMk cId="1452245353" sldId="288"/>
            <ac:spMk id="2" creationId="{AB95EB07-0053-4B73-89BE-2D26233B5F84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690" y="3316922"/>
            <a:ext cx="6433820" cy="224694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5380" y="5991860"/>
            <a:ext cx="5298440" cy="26749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4/8/2025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4/8/2025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460" y="2460942"/>
            <a:ext cx="3292602" cy="70618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8138" y="2460942"/>
            <a:ext cx="3292602" cy="70618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4/8/2025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4/8/2025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4/8/2025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7562087" cy="10696954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577596" y="490728"/>
            <a:ext cx="6406896" cy="9258300"/>
          </a:xfrm>
          <a:prstGeom prst="rect">
            <a:avLst/>
          </a:prstGeom>
        </p:spPr>
      </p:pic>
      <p:pic>
        <p:nvPicPr>
          <p:cNvPr id="18" name="bg object 18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2529840" y="10085832"/>
            <a:ext cx="2502408" cy="478536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460" y="427990"/>
            <a:ext cx="6812280" cy="17119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460" y="2460942"/>
            <a:ext cx="6812280" cy="70618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3528" y="9950768"/>
            <a:ext cx="2422144" cy="5349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460" y="9950768"/>
            <a:ext cx="1740916" cy="5349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4/8/2025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9824" y="9950768"/>
            <a:ext cx="1740916" cy="5349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7563611" cy="10696950"/>
            <a:chOff x="0" y="0"/>
            <a:chExt cx="7563611" cy="106969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7562087" cy="10696950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529840" y="10085832"/>
              <a:ext cx="2502408" cy="478536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190244" y="8575548"/>
              <a:ext cx="5361432" cy="1004316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0" y="1117092"/>
              <a:ext cx="7563611" cy="6201155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708403" y="1091184"/>
              <a:ext cx="5218176" cy="2766059"/>
            </a:xfrm>
            <a:prstGeom prst="rect">
              <a:avLst/>
            </a:prstGeom>
          </p:spPr>
        </p:pic>
      </p:grpSp>
      <p:pic>
        <p:nvPicPr>
          <p:cNvPr id="10" name="object 8">
            <a:extLst>
              <a:ext uri="{FF2B5EF4-FFF2-40B4-BE49-F238E27FC236}">
                <a16:creationId xmlns:a16="http://schemas.microsoft.com/office/drawing/2014/main" id="{40C290DB-5E59-47C2-8A48-DD9E27382EC4}"/>
              </a:ext>
            </a:extLst>
          </p:cNvPr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-7874" y="5114544"/>
            <a:ext cx="7563611" cy="383133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AB95EB07-0053-4B73-89BE-2D26233B5F84}"/>
              </a:ext>
            </a:extLst>
          </p:cNvPr>
          <p:cNvSpPr txBox="1"/>
          <p:nvPr/>
        </p:nvSpPr>
        <p:spPr>
          <a:xfrm>
            <a:off x="584200" y="1692275"/>
            <a:ext cx="6172200" cy="11246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68935" lvl="1" indent="-201295">
              <a:lnSpc>
                <a:spcPct val="200000"/>
              </a:lnSpc>
              <a:spcBef>
                <a:spcPts val="5"/>
              </a:spcBef>
              <a:buFont typeface="Calibri"/>
              <a:buAutoNum type="arabicPeriod"/>
              <a:tabLst>
                <a:tab pos="369570" algn="l"/>
              </a:tabLst>
            </a:pPr>
            <a:r>
              <a:rPr lang="ko-KR" altLang="en-US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현장실습 관련 사례별 대응방안</a:t>
            </a:r>
            <a:endParaRPr lang="en-US" altLang="ko-KR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453390" lvl="1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사례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1: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현장실습시간이 초과되거나 휴일에 현장실습이 발생할 경우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  <p:sp>
        <p:nvSpPr>
          <p:cNvPr id="3" name="object 2">
            <a:extLst>
              <a:ext uri="{FF2B5EF4-FFF2-40B4-BE49-F238E27FC236}">
                <a16:creationId xmlns:a16="http://schemas.microsoft.com/office/drawing/2014/main" id="{93714E6D-021F-42FD-997F-C11444BB1A09}"/>
              </a:ext>
            </a:extLst>
          </p:cNvPr>
          <p:cNvSpPr txBox="1"/>
          <p:nvPr/>
        </p:nvSpPr>
        <p:spPr>
          <a:xfrm>
            <a:off x="1041400" y="930275"/>
            <a:ext cx="5929630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1155" indent="-339090">
              <a:spcBef>
                <a:spcPts val="100"/>
              </a:spcBef>
              <a:buFont typeface="Calibri"/>
              <a:buAutoNum type="arabicPeriod"/>
              <a:tabLst>
                <a:tab pos="351155" algn="l"/>
                <a:tab pos="351790" algn="l"/>
              </a:tabLst>
            </a:pPr>
            <a:r>
              <a:rPr lang="ko-KR" altLang="en-US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현장실습에서의 주요 이슈</a:t>
            </a:r>
            <a:endParaRPr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  <p:pic>
        <p:nvPicPr>
          <p:cNvPr id="4" name="Picture 1">
            <a:extLst>
              <a:ext uri="{FF2B5EF4-FFF2-40B4-BE49-F238E27FC236}">
                <a16:creationId xmlns:a16="http://schemas.microsoft.com/office/drawing/2014/main" id="{D39CA589-74EA-4A62-867A-8AA55FFA86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4580" y="2682875"/>
            <a:ext cx="5400040" cy="4717415"/>
          </a:xfrm>
          <a:prstGeom prst="rect">
            <a:avLst/>
          </a:prstGeom>
          <a:noFill/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32085404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AB95EB07-0053-4B73-89BE-2D26233B5F84}"/>
              </a:ext>
            </a:extLst>
          </p:cNvPr>
          <p:cNvSpPr txBox="1"/>
          <p:nvPr/>
        </p:nvSpPr>
        <p:spPr>
          <a:xfrm>
            <a:off x="584200" y="1692275"/>
            <a:ext cx="6172200" cy="451020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53390" lvl="1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사례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2: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현장실습 중 적성이나 업무의 성격상 맞지 않아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현장실습을 중단하고 복교하고 싶을 때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453390" lvl="1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사례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3: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현장실습 수당과 관련한 부당갈취 사례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  <p:sp>
        <p:nvSpPr>
          <p:cNvPr id="3" name="object 2">
            <a:extLst>
              <a:ext uri="{FF2B5EF4-FFF2-40B4-BE49-F238E27FC236}">
                <a16:creationId xmlns:a16="http://schemas.microsoft.com/office/drawing/2014/main" id="{93714E6D-021F-42FD-997F-C11444BB1A09}"/>
              </a:ext>
            </a:extLst>
          </p:cNvPr>
          <p:cNvSpPr txBox="1"/>
          <p:nvPr/>
        </p:nvSpPr>
        <p:spPr>
          <a:xfrm>
            <a:off x="1041400" y="930275"/>
            <a:ext cx="5929630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1155" indent="-339090">
              <a:spcBef>
                <a:spcPts val="100"/>
              </a:spcBef>
              <a:buFont typeface="Calibri"/>
              <a:buAutoNum type="arabicPeriod"/>
              <a:tabLst>
                <a:tab pos="351155" algn="l"/>
                <a:tab pos="351790" algn="l"/>
              </a:tabLst>
            </a:pPr>
            <a:r>
              <a:rPr lang="ko-KR" altLang="en-US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현장실습에서의 주요 이슈</a:t>
            </a:r>
            <a:endParaRPr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  <p:pic>
        <p:nvPicPr>
          <p:cNvPr id="5" name="Picture 3">
            <a:extLst>
              <a:ext uri="{FF2B5EF4-FFF2-40B4-BE49-F238E27FC236}">
                <a16:creationId xmlns:a16="http://schemas.microsoft.com/office/drawing/2014/main" id="{C91BA7B8-F7B1-40C8-8CF3-E605C8E799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1400" y="2378075"/>
            <a:ext cx="5400040" cy="3281553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FA2785E-743B-4873-8A2A-551CDCB000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4580" y="6264275"/>
            <a:ext cx="5400040" cy="2965196"/>
          </a:xfrm>
          <a:prstGeom prst="rect">
            <a:avLst/>
          </a:prstGeom>
          <a:noFill/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31102638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AB95EB07-0053-4B73-89BE-2D26233B5F84}"/>
              </a:ext>
            </a:extLst>
          </p:cNvPr>
          <p:cNvSpPr txBox="1"/>
          <p:nvPr/>
        </p:nvSpPr>
        <p:spPr>
          <a:xfrm>
            <a:off x="584200" y="1692275"/>
            <a:ext cx="5929630" cy="612603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53390" lvl="1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사례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4: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실수로 일어난 산업체 손해에 대한 배상청구 사례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624840" lvl="2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☞ 현장실습생은 현장실습 시간 위반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현장실습 수당 미지급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손해배상청구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현장실습의 중단 등 현장실습과 관련된 문제 발생시 담당 교사 및 전담 노무사와 상의를 하고 시정조치를 요구하도록 함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  <p:sp>
        <p:nvSpPr>
          <p:cNvPr id="3" name="object 2">
            <a:extLst>
              <a:ext uri="{FF2B5EF4-FFF2-40B4-BE49-F238E27FC236}">
                <a16:creationId xmlns:a16="http://schemas.microsoft.com/office/drawing/2014/main" id="{93714E6D-021F-42FD-997F-C11444BB1A09}"/>
              </a:ext>
            </a:extLst>
          </p:cNvPr>
          <p:cNvSpPr txBox="1"/>
          <p:nvPr/>
        </p:nvSpPr>
        <p:spPr>
          <a:xfrm>
            <a:off x="1041400" y="930275"/>
            <a:ext cx="5929630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1155" indent="-339090">
              <a:spcBef>
                <a:spcPts val="100"/>
              </a:spcBef>
              <a:buFont typeface="Calibri"/>
              <a:buAutoNum type="arabicPeriod"/>
              <a:tabLst>
                <a:tab pos="351155" algn="l"/>
                <a:tab pos="351790" algn="l"/>
              </a:tabLst>
            </a:pPr>
            <a:r>
              <a:rPr lang="ko-KR" altLang="en-US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현장실습에서의 주요 이슈</a:t>
            </a:r>
            <a:endParaRPr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  <p:pic>
        <p:nvPicPr>
          <p:cNvPr id="7" name="Picture 7">
            <a:extLst>
              <a:ext uri="{FF2B5EF4-FFF2-40B4-BE49-F238E27FC236}">
                <a16:creationId xmlns:a16="http://schemas.microsoft.com/office/drawing/2014/main" id="{3F20FE65-B3C4-4E6C-B3EB-70A8DA1CFA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4580" y="2168027"/>
            <a:ext cx="5400040" cy="2898267"/>
          </a:xfrm>
          <a:prstGeom prst="rect">
            <a:avLst/>
          </a:prstGeom>
          <a:noFill/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27280852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AB95EB07-0053-4B73-89BE-2D26233B5F84}"/>
              </a:ext>
            </a:extLst>
          </p:cNvPr>
          <p:cNvSpPr txBox="1"/>
          <p:nvPr/>
        </p:nvSpPr>
        <p:spPr>
          <a:xfrm>
            <a:off x="584200" y="1692275"/>
            <a:ext cx="6172200" cy="90614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67640" lvl="1">
              <a:lnSpc>
                <a:spcPct val="20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en-US" altLang="ko-KR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2. </a:t>
            </a:r>
            <a:r>
              <a:rPr lang="ko-KR" altLang="en-US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현장실습생 보호 및 지원</a:t>
            </a:r>
            <a:endParaRPr lang="en-US" altLang="ko-KR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453390" lvl="1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현장실습생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</a:t>
            </a:r>
            <a:r>
              <a:rPr lang="ko-KR" altLang="en-US" sz="1400" dirty="0" smtClean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오리엔테이션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및 의무교육</a:t>
            </a:r>
            <a:endParaRPr lang="en-US" altLang="ko-KR" sz="1600" dirty="0" smtClean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오리엔테이션 및 의무교육은 </a:t>
            </a:r>
            <a:r>
              <a:rPr lang="ko-KR" altLang="en-US" sz="1400" dirty="0" smtClean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현장실습에 투입되기 전 기업에서 </a:t>
            </a:r>
            <a:r>
              <a:rPr lang="en-US" altLang="ko-KR" sz="1400" dirty="0" smtClean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/>
            </a:r>
            <a:br>
              <a:rPr lang="en-US" altLang="ko-KR" sz="1400" dirty="0" smtClean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</a:br>
            <a:r>
              <a:rPr lang="ko-KR" altLang="en-US" sz="1400" dirty="0" smtClean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실습생 대상으로 실시</a:t>
            </a:r>
            <a:endParaRPr lang="en-US" altLang="ko-KR" sz="1400" dirty="0" smtClean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오리엔테이션은 </a:t>
            </a: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실습업체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및 </a:t>
            </a: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업무소개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(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조직에 대한 이해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일에 대한 이해 그리고 사람에 대한 이해 등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),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의무교육은 산업안전 및 보건교육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직장 내 성희롱 예방교육 등 안전에 관한 내용으로 </a:t>
            </a:r>
            <a:r>
              <a:rPr lang="ko-KR" altLang="en-US" sz="1400" dirty="0" smtClean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구성</a:t>
            </a:r>
            <a:endParaRPr lang="ko-KR" altLang="en-US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453390" lvl="1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안전 및 재해보상</a:t>
            </a:r>
            <a:endParaRPr lang="en-US" altLang="ko-KR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67740" lvl="2" indent="-34290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현장실습생 안전용품 지원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: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학교 및 교육청에서는 안전강화를 위해 현장실습에 참여하는 학생에게 안전조끼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실습복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장갑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보호경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마스크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토시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안전화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가운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모자 등 안전용품을 지원할 수 있음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67740" lvl="2" indent="-34290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산업재해보상</a:t>
            </a:r>
            <a:r>
              <a:rPr lang="en-US" altLang="ko-KR" sz="12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(</a:t>
            </a:r>
            <a:r>
              <a:rPr lang="ko-KR" altLang="en-US" sz="12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산업재해보상보험법 제</a:t>
            </a:r>
            <a:r>
              <a:rPr lang="en-US" altLang="ko-KR" sz="12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123</a:t>
            </a:r>
            <a:r>
              <a:rPr lang="ko-KR" altLang="en-US" sz="12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조 현장실습생에 대한 특례</a:t>
            </a:r>
            <a:r>
              <a:rPr lang="en-US" altLang="ko-KR" sz="12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)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: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현장실습생은 산업재해보상보험법에 따라 재해 발생시 보험급여를 받을 수 있으며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실습업체는 현장실습생에 대한 산업재해보상보험을 의무적으로 가입하여야 함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624840" lvl="2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⮚ 만약 안전사고가 발생했다면 실습학생은 현장실습기업의 책임자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부모님과 학교에 사고 발생 사실을 알리고 즉시 치료를 받아야 함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624840" lvl="2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⮚ 이때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보고를 받은 관계자는 실습학생이 적기에 치료를 받을 수 있도록 조치하여야 함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624840" lvl="2">
              <a:spcBef>
                <a:spcPts val="5"/>
              </a:spcBef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453390" lvl="1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순회지도와 학교전담 노무사 제도 운영</a:t>
            </a:r>
          </a:p>
          <a:p>
            <a:pPr marL="967740" lvl="2" indent="-34290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순회지도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: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교사는 현장실습 기간 중 교육청 지침에 따라 직접 실습업체 방문하는 순회지도를 실시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624840" lvl="2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⮚ 순회지도를 통해 학생의 건강상태 및 협약내용에 따라 정상적인 실습이 운영되고 있는지 여부 등 전반적인 점검을 함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67740" lvl="2" indent="-34290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624840" lvl="2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endParaRPr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  <p:sp>
        <p:nvSpPr>
          <p:cNvPr id="4" name="object 2">
            <a:extLst>
              <a:ext uri="{FF2B5EF4-FFF2-40B4-BE49-F238E27FC236}">
                <a16:creationId xmlns:a16="http://schemas.microsoft.com/office/drawing/2014/main" id="{16B0335C-49DB-4AAD-9862-1C31EB2CFC2C}"/>
              </a:ext>
            </a:extLst>
          </p:cNvPr>
          <p:cNvSpPr txBox="1"/>
          <p:nvPr/>
        </p:nvSpPr>
        <p:spPr>
          <a:xfrm>
            <a:off x="1041400" y="930275"/>
            <a:ext cx="5929630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1155" indent="-339090">
              <a:spcBef>
                <a:spcPts val="100"/>
              </a:spcBef>
              <a:buFont typeface="Calibri"/>
              <a:buAutoNum type="arabicPeriod"/>
              <a:tabLst>
                <a:tab pos="351155" algn="l"/>
                <a:tab pos="351790" algn="l"/>
              </a:tabLst>
            </a:pPr>
            <a:r>
              <a:rPr lang="ko-KR" altLang="en-US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현장실습에서의 주요 이슈</a:t>
            </a:r>
            <a:endParaRPr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31147718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AB95EB07-0053-4B73-89BE-2D26233B5F84}"/>
              </a:ext>
            </a:extLst>
          </p:cNvPr>
          <p:cNvSpPr txBox="1"/>
          <p:nvPr/>
        </p:nvSpPr>
        <p:spPr>
          <a:xfrm>
            <a:off x="584200" y="1692275"/>
            <a:ext cx="6248400" cy="776879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24840" lvl="2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ko-KR" altLang="en-US" sz="1400" dirty="0" smtClean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⮚ 만약 </a:t>
            </a:r>
            <a:r>
              <a:rPr lang="ko-KR" altLang="en-US" sz="1400" dirty="0" err="1" smtClean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협약내용과</a:t>
            </a:r>
            <a:r>
              <a:rPr lang="ko-KR" altLang="en-US" sz="1400" dirty="0" smtClean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다르게 운영되거나 학생의 </a:t>
            </a:r>
            <a:r>
              <a:rPr lang="ko-KR" altLang="en-US" sz="1400" dirty="0" err="1" smtClean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안전보건을</a:t>
            </a:r>
            <a:r>
              <a:rPr lang="ko-KR" altLang="en-US" sz="1400" dirty="0" smtClean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저해하는 요인이 발견되는 등 정상적인 현장실습이 곤란하다고 판단될 경우 실습을 즉시 중단하고 후속조치를 시행할 수 있음</a:t>
            </a:r>
            <a:endParaRPr lang="en-US" altLang="ko-KR" sz="1400" dirty="0" smtClean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67740" lvl="2" indent="-34290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 err="1" smtClean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학교전담</a:t>
            </a:r>
            <a:r>
              <a:rPr lang="ko-KR" altLang="en-US" sz="1400" dirty="0" smtClean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노무사 제도 </a:t>
            </a:r>
            <a:r>
              <a:rPr lang="en-US" altLang="ko-KR" sz="1400" dirty="0" smtClean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: </a:t>
            </a:r>
            <a:r>
              <a:rPr lang="ko-KR" altLang="en-US" sz="1400" dirty="0" smtClean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전체 </a:t>
            </a:r>
            <a:r>
              <a:rPr lang="ko-KR" altLang="en-US" sz="1400" dirty="0" err="1" smtClean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직업계고에</a:t>
            </a:r>
            <a:r>
              <a:rPr lang="ko-KR" altLang="en-US" sz="1400" dirty="0" smtClean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</a:t>
            </a:r>
            <a:r>
              <a:rPr lang="ko-KR" altLang="en-US" sz="1400" dirty="0" err="1" smtClean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학교전담</a:t>
            </a:r>
            <a:r>
              <a:rPr lang="ko-KR" altLang="en-US" sz="1400" dirty="0" smtClean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노무사를 배정하여 현장실습과 </a:t>
            </a:r>
            <a:r>
              <a:rPr lang="ko-KR" altLang="en-US" sz="1400" dirty="0" err="1" smtClean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노무관계</a:t>
            </a:r>
            <a:r>
              <a:rPr lang="ko-KR" altLang="en-US" sz="1400" dirty="0" smtClean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등에 대한 상시적 상담과 권리구제를 지원하고 있음</a:t>
            </a:r>
          </a:p>
          <a:p>
            <a:pPr marL="624840" lvl="2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ko-KR" altLang="en-US" sz="1400" dirty="0" smtClean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⮚ </a:t>
            </a:r>
            <a:r>
              <a:rPr lang="ko-KR" altLang="en-US" sz="1400" dirty="0" err="1" smtClean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학교전담</a:t>
            </a:r>
            <a:r>
              <a:rPr lang="ko-KR" altLang="en-US" sz="1400" dirty="0" smtClean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노무사는 현장실습에 참여하는 학생에 대하여 사전 교육을 실시하고</a:t>
            </a:r>
            <a:r>
              <a:rPr lang="en-US" altLang="ko-KR" sz="1400" dirty="0" smtClean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 smtClean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현장실습 선도기업 발굴 시 현장실사 참여</a:t>
            </a:r>
            <a:r>
              <a:rPr lang="en-US" altLang="ko-KR" sz="1400" dirty="0" smtClean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 smtClean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지도</a:t>
            </a:r>
            <a:r>
              <a:rPr lang="en-US" altLang="ko-KR" sz="1400" dirty="0" smtClean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·</a:t>
            </a:r>
            <a:r>
              <a:rPr lang="ko-KR" altLang="en-US" sz="1400" dirty="0" smtClean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점검 등 수행 </a:t>
            </a:r>
            <a:endParaRPr lang="en-US" altLang="ko-KR" sz="1400" dirty="0" smtClean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624840" lvl="2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endParaRPr lang="en-US" altLang="ko-KR" sz="1400" dirty="0" smtClean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453390" lvl="1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r>
              <a:rPr lang="ko-KR" altLang="en-US" sz="1400" dirty="0" smtClean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금전적 지원</a:t>
            </a:r>
          </a:p>
          <a:p>
            <a:pPr marL="967740" lvl="2" indent="-34290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 smtClean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현장실습 지원금 </a:t>
            </a:r>
            <a:r>
              <a:rPr lang="en-US" altLang="ko-KR" sz="1400" dirty="0" smtClean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: </a:t>
            </a:r>
            <a:r>
              <a:rPr lang="ko-KR" altLang="en-US" sz="1400" dirty="0" smtClean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직업계고등학교 </a:t>
            </a:r>
            <a:r>
              <a:rPr lang="en-US" altLang="ko-KR" sz="1400" dirty="0" smtClean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3</a:t>
            </a:r>
            <a:r>
              <a:rPr lang="ko-KR" altLang="en-US" sz="1400" dirty="0" smtClean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학년 학생</a:t>
            </a:r>
            <a:r>
              <a:rPr lang="en-US" altLang="ko-KR" sz="1400" dirty="0" smtClean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(</a:t>
            </a:r>
            <a:r>
              <a:rPr lang="ko-KR" altLang="en-US" sz="1400" dirty="0" smtClean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국적 무관</a:t>
            </a:r>
            <a:r>
              <a:rPr lang="en-US" altLang="ko-KR" sz="1400" dirty="0" smtClean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) </a:t>
            </a:r>
            <a:r>
              <a:rPr lang="ko-KR" altLang="en-US" sz="1400" dirty="0" smtClean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중 산업체 </a:t>
            </a:r>
            <a:r>
              <a:rPr lang="ko-KR" altLang="en-US" sz="1400" dirty="0" err="1" smtClean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채용형</a:t>
            </a:r>
            <a:r>
              <a:rPr lang="ko-KR" altLang="en-US" sz="1400" dirty="0" smtClean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현장실습을 이수한 학생에 대해서는 현장실습 지원금이 </a:t>
            </a:r>
            <a:r>
              <a:rPr lang="en-US" altLang="ko-KR" sz="1400" dirty="0" smtClean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/>
            </a:r>
            <a:br>
              <a:rPr lang="en-US" altLang="ko-KR" sz="1400" dirty="0" smtClean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</a:br>
            <a:r>
              <a:rPr lang="ko-KR" altLang="en-US" sz="1400" dirty="0" smtClean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지급됨</a:t>
            </a:r>
            <a:endParaRPr lang="en-US" altLang="ko-KR" sz="1400" dirty="0" smtClean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67740" lvl="2" indent="-34290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 smtClean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취업연계 장려금 </a:t>
            </a:r>
            <a:r>
              <a:rPr lang="en-US" altLang="ko-KR" sz="1400" dirty="0" smtClean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: </a:t>
            </a:r>
            <a:r>
              <a:rPr lang="ko-KR" altLang="en-US" sz="1400" dirty="0" smtClean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직업계고등학교 및 일반고등학교 직업교육 </a:t>
            </a:r>
            <a:r>
              <a:rPr lang="ko-KR" altLang="en-US" sz="1400" dirty="0" err="1" smtClean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위탁과정</a:t>
            </a:r>
            <a:r>
              <a:rPr lang="ko-KR" altLang="en-US" sz="1400" dirty="0" smtClean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</a:t>
            </a:r>
            <a:r>
              <a:rPr lang="en-US" altLang="ko-KR" sz="1400" dirty="0" smtClean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3</a:t>
            </a:r>
            <a:r>
              <a:rPr lang="ko-KR" altLang="en-US" sz="1400" dirty="0" smtClean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학년 재학생 또는 졸업생은 중소</a:t>
            </a:r>
            <a:r>
              <a:rPr lang="en-US" altLang="ko-KR" sz="1400" dirty="0" smtClean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/</a:t>
            </a:r>
            <a:r>
              <a:rPr lang="ko-KR" altLang="en-US" sz="1400" dirty="0" smtClean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중견기업에 취업한 후 </a:t>
            </a:r>
            <a:r>
              <a:rPr lang="en-US" altLang="ko-KR" sz="1400" dirty="0" smtClean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1</a:t>
            </a:r>
            <a:r>
              <a:rPr lang="ko-KR" altLang="en-US" sz="1400" dirty="0" smtClean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년 이상 재직하는 경우 ‘취업연계 </a:t>
            </a:r>
            <a:r>
              <a:rPr lang="ko-KR" altLang="en-US" sz="1400" dirty="0" err="1" smtClean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장려금’을</a:t>
            </a:r>
            <a:r>
              <a:rPr lang="ko-KR" altLang="en-US" sz="1400" dirty="0" smtClean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지원받을 수 있음</a:t>
            </a:r>
            <a:endParaRPr lang="en-US" altLang="ko-KR" sz="1400" dirty="0" smtClean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624840" lvl="2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ko-KR" altLang="en-US" sz="1400" dirty="0" smtClean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⮚ 지원내용은 재직기간에 따라 </a:t>
            </a:r>
            <a:r>
              <a:rPr lang="en-US" altLang="ko-KR" sz="1400" dirty="0" smtClean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2 </a:t>
            </a:r>
            <a:r>
              <a:rPr lang="ko-KR" altLang="en-US" sz="1400" dirty="0" smtClean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차례에 걸쳐 총 </a:t>
            </a:r>
            <a:r>
              <a:rPr lang="en-US" altLang="ko-KR" sz="1400" dirty="0" smtClean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500</a:t>
            </a:r>
            <a:r>
              <a:rPr lang="ko-KR" altLang="en-US" sz="1400" dirty="0" smtClean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만원을 지급하며 </a:t>
            </a:r>
            <a:r>
              <a:rPr lang="en-US" altLang="ko-KR" sz="1400" dirty="0" smtClean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(</a:t>
            </a:r>
            <a:r>
              <a:rPr lang="ko-KR" altLang="en-US" sz="1400" dirty="0" smtClean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연도마다 달라질 가능성 있음</a:t>
            </a:r>
            <a:r>
              <a:rPr lang="en-US" altLang="ko-KR" sz="1400" dirty="0" smtClean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), </a:t>
            </a:r>
            <a:r>
              <a:rPr lang="ko-KR" altLang="en-US" sz="1400" dirty="0" smtClean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장려금 지원을 위한 의무사항은 </a:t>
            </a:r>
            <a:r>
              <a:rPr lang="en-US" altLang="ko-KR" sz="1400" dirty="0" smtClean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/>
            </a:r>
            <a:br>
              <a:rPr lang="en-US" altLang="ko-KR" sz="1400" dirty="0" smtClean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</a:br>
            <a:r>
              <a:rPr lang="ko-KR" altLang="en-US" sz="1400" dirty="0" smtClean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아래와 같음</a:t>
            </a:r>
          </a:p>
          <a:p>
            <a:pPr marL="624840" lvl="2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ko-KR" altLang="en-US" sz="1400" dirty="0" smtClean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① 신청 기간 내 반드시 신청</a:t>
            </a:r>
            <a:r>
              <a:rPr lang="en-US" altLang="ko-KR" sz="1400" dirty="0" smtClean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(5~6</a:t>
            </a:r>
            <a:r>
              <a:rPr lang="ko-KR" altLang="en-US" sz="1400" dirty="0" smtClean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월</a:t>
            </a:r>
            <a:r>
              <a:rPr lang="en-US" altLang="ko-KR" sz="1400" dirty="0" smtClean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9~12</a:t>
            </a:r>
            <a:r>
              <a:rPr lang="ko-KR" altLang="en-US" sz="1400" dirty="0" smtClean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월</a:t>
            </a:r>
            <a:r>
              <a:rPr lang="en-US" altLang="ko-KR" sz="1400" dirty="0" smtClean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)</a:t>
            </a:r>
            <a:br>
              <a:rPr lang="en-US" altLang="ko-KR" sz="1400" dirty="0" smtClean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</a:br>
            <a:r>
              <a:rPr lang="en-US" altLang="ko-KR" sz="1400" dirty="0" smtClean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② </a:t>
            </a:r>
            <a:r>
              <a:rPr lang="ko-KR" altLang="en-US" sz="1400" dirty="0" err="1" smtClean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중소〮중견</a:t>
            </a:r>
            <a:r>
              <a:rPr lang="ko-KR" altLang="en-US" sz="1400" dirty="0" smtClean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기업에 취업</a:t>
            </a:r>
            <a:r>
              <a:rPr lang="en-US" altLang="ko-KR" sz="1400" dirty="0" smtClean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/>
            </a:r>
            <a:br>
              <a:rPr lang="en-US" altLang="ko-KR" sz="1400" dirty="0" smtClean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</a:br>
            <a:r>
              <a:rPr lang="en-US" altLang="ko-KR" sz="1400" dirty="0" smtClean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③ 3</a:t>
            </a:r>
            <a:r>
              <a:rPr lang="ko-KR" altLang="en-US" sz="1400" dirty="0" smtClean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개월 재직 시</a:t>
            </a:r>
            <a:r>
              <a:rPr lang="en-US" altLang="ko-KR" sz="1400" dirty="0" smtClean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(</a:t>
            </a:r>
            <a:r>
              <a:rPr lang="ko-KR" altLang="en-US" sz="1400" dirty="0" smtClean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사업기준일부터 </a:t>
            </a:r>
            <a:r>
              <a:rPr lang="en-US" altLang="ko-KR" sz="1400" dirty="0" smtClean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12</a:t>
            </a:r>
            <a:r>
              <a:rPr lang="ko-KR" altLang="en-US" sz="1400" dirty="0" smtClean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개월 이내</a:t>
            </a:r>
            <a:r>
              <a:rPr lang="en-US" altLang="ko-KR" sz="1400" dirty="0" smtClean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) 200</a:t>
            </a:r>
            <a:r>
              <a:rPr lang="ko-KR" altLang="en-US" sz="1400" dirty="0" smtClean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만원</a:t>
            </a:r>
            <a:r>
              <a:rPr lang="en-US" altLang="ko-KR" sz="1400" dirty="0" smtClean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/>
            </a:r>
            <a:br>
              <a:rPr lang="en-US" altLang="ko-KR" sz="1400" dirty="0" smtClean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</a:br>
            <a:r>
              <a:rPr lang="ko-KR" altLang="en-US" sz="1400" dirty="0" smtClean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④ </a:t>
            </a:r>
            <a:r>
              <a:rPr lang="en-US" altLang="ko-KR" sz="1400" dirty="0" smtClean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12</a:t>
            </a:r>
            <a:r>
              <a:rPr lang="ko-KR" altLang="en-US" sz="1400" dirty="0" smtClean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개월 재직 시</a:t>
            </a:r>
            <a:r>
              <a:rPr lang="en-US" altLang="ko-KR" sz="1400" dirty="0" smtClean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(</a:t>
            </a:r>
            <a:r>
              <a:rPr lang="ko-KR" altLang="en-US" sz="1400" dirty="0" smtClean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사업기준일로부터 </a:t>
            </a:r>
            <a:r>
              <a:rPr lang="en-US" altLang="ko-KR" sz="1400" dirty="0" smtClean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30</a:t>
            </a:r>
            <a:r>
              <a:rPr lang="ko-KR" altLang="en-US" sz="1400" dirty="0" smtClean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개월 이내</a:t>
            </a:r>
            <a:r>
              <a:rPr lang="en-US" altLang="ko-KR" sz="1400" dirty="0" smtClean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) 300</a:t>
            </a:r>
            <a:r>
              <a:rPr lang="ko-KR" altLang="en-US" sz="1400" dirty="0" smtClean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만원</a:t>
            </a:r>
            <a:r>
              <a:rPr lang="en-US" altLang="ko-KR" sz="1400" dirty="0" smtClean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/>
            </a:r>
            <a:br>
              <a:rPr lang="en-US" altLang="ko-KR" sz="1400" dirty="0" smtClean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</a:br>
            <a:r>
              <a:rPr lang="ko-KR" altLang="en-US" sz="1400" dirty="0" smtClean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☞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문의사항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: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한국장학재단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(www.kosaf.go.kr)</a:t>
            </a:r>
          </a:p>
        </p:txBody>
      </p:sp>
      <p:sp>
        <p:nvSpPr>
          <p:cNvPr id="4" name="object 2">
            <a:extLst>
              <a:ext uri="{FF2B5EF4-FFF2-40B4-BE49-F238E27FC236}">
                <a16:creationId xmlns:a16="http://schemas.microsoft.com/office/drawing/2014/main" id="{16B0335C-49DB-4AAD-9862-1C31EB2CFC2C}"/>
              </a:ext>
            </a:extLst>
          </p:cNvPr>
          <p:cNvSpPr txBox="1"/>
          <p:nvPr/>
        </p:nvSpPr>
        <p:spPr>
          <a:xfrm>
            <a:off x="1041400" y="930275"/>
            <a:ext cx="5929630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1155" indent="-339090">
              <a:spcBef>
                <a:spcPts val="100"/>
              </a:spcBef>
              <a:buFont typeface="Calibri"/>
              <a:buAutoNum type="arabicPeriod"/>
              <a:tabLst>
                <a:tab pos="351155" algn="l"/>
                <a:tab pos="351790" algn="l"/>
              </a:tabLst>
            </a:pPr>
            <a:r>
              <a:rPr lang="ko-KR" altLang="en-US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현장실습에서의 주요 이슈</a:t>
            </a:r>
            <a:endParaRPr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14522453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2">
            <a:extLst>
              <a:ext uri="{FF2B5EF4-FFF2-40B4-BE49-F238E27FC236}">
                <a16:creationId xmlns:a16="http://schemas.microsoft.com/office/drawing/2014/main" id="{16B0335C-49DB-4AAD-9862-1C31EB2CFC2C}"/>
              </a:ext>
            </a:extLst>
          </p:cNvPr>
          <p:cNvSpPr txBox="1"/>
          <p:nvPr/>
        </p:nvSpPr>
        <p:spPr>
          <a:xfrm>
            <a:off x="1041400" y="930275"/>
            <a:ext cx="5929630" cy="57964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>
              <a:spcBef>
                <a:spcPts val="100"/>
              </a:spcBef>
              <a:tabLst>
                <a:tab pos="351155" algn="l"/>
                <a:tab pos="351790" algn="l"/>
              </a:tabLst>
            </a:pPr>
            <a:r>
              <a:rPr lang="en-US" altLang="ko-KR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2. </a:t>
            </a:r>
            <a:r>
              <a:rPr lang="ko-KR" altLang="en-US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청소년 취업 시 제한사항</a:t>
            </a:r>
            <a:r>
              <a:rPr lang="ko-KR" altLang="en-US" sz="1400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</a:t>
            </a:r>
            <a:r>
              <a:rPr lang="en-US" altLang="ko-KR" sz="1400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: </a:t>
            </a:r>
            <a:r>
              <a:rPr lang="ko-KR" altLang="en-US" sz="1400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취업연령 제한</a:t>
            </a:r>
            <a:r>
              <a:rPr lang="en-US" altLang="ko-KR" sz="1400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취업금지</a:t>
            </a:r>
            <a:r>
              <a:rPr lang="en-US" altLang="ko-KR" sz="1400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·</a:t>
            </a:r>
            <a:r>
              <a:rPr lang="ko-KR" altLang="en-US" sz="1400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제한업종 등</a:t>
            </a:r>
            <a:endParaRPr lang="en-US" altLang="ko-KR" sz="1400" b="1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351155" indent="-339090">
              <a:spcBef>
                <a:spcPts val="100"/>
              </a:spcBef>
              <a:buFont typeface="Calibri"/>
              <a:buAutoNum type="arabicPeriod"/>
              <a:tabLst>
                <a:tab pos="351155" algn="l"/>
                <a:tab pos="351790" algn="l"/>
              </a:tabLst>
            </a:pPr>
            <a:endParaRPr b="1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  <p:sp>
        <p:nvSpPr>
          <p:cNvPr id="5" name="object 2">
            <a:extLst>
              <a:ext uri="{FF2B5EF4-FFF2-40B4-BE49-F238E27FC236}">
                <a16:creationId xmlns:a16="http://schemas.microsoft.com/office/drawing/2014/main" id="{A5F2BEF7-AC85-498D-ACAC-9FC1AB844C7B}"/>
              </a:ext>
            </a:extLst>
          </p:cNvPr>
          <p:cNvSpPr txBox="1"/>
          <p:nvPr/>
        </p:nvSpPr>
        <p:spPr>
          <a:xfrm>
            <a:off x="584200" y="1692275"/>
            <a:ext cx="6172200" cy="629531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10540" lvl="1" indent="-342900">
              <a:lnSpc>
                <a:spcPct val="200000"/>
              </a:lnSpc>
              <a:spcBef>
                <a:spcPts val="5"/>
              </a:spcBef>
              <a:buAutoNum type="arabicPeriod"/>
              <a:tabLst>
                <a:tab pos="369570" algn="l"/>
              </a:tabLst>
            </a:pPr>
            <a:r>
              <a:rPr lang="ko-KR" altLang="en-US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근로기준법상 연소자의 취업 시 제한사항</a:t>
            </a:r>
            <a:endParaRPr lang="ko-KR" altLang="en-US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453390" lvl="1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연소자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: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근로기준법상 ‘</a:t>
            </a: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연소자’란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만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18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세 미만인 자를 의미함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67740" lvl="2" indent="-34290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연소자가 일을 하기 위해서는 ‘연소자 </a:t>
            </a: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증명서’가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필요함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67740" lvl="2" indent="-34290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18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세 미만인 연소자가 일을 하려면 ① 나이를 증명할 수 있는 가족관계증명서와 ② 친권자 또는 후견인의 동의서를 ‘</a:t>
            </a: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사용자’에게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제출해야 하고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사용자는 이를 회사에 보관하여야 함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67740" lvl="2" indent="-34290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endParaRPr lang="ko-KR" altLang="en-US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453390" lvl="1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최저연령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: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근로기준법은 연소자가 의무교육을 받을 수 있도록 ‘</a:t>
            </a: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최저연령’을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정하고 있음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67740" lvl="2" indent="-34290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만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15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세 </a:t>
            </a: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미만자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(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또는 중학교에 재학 중인 만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18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세 </a:t>
            </a: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미만자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)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에 대해서는 원칙적으로 고용을 금지하고 있음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67740" lvl="2" indent="-34290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endParaRPr lang="ko-KR" altLang="en-US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453390" lvl="1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연소자 종사 금지 업종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: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근로기준법은 정신적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·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신체적으로 아직 성장단계에 있는 점을 감안하여 도덕상 또는 보건상 유해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·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위험한 사업에는 만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18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세 미만자를 고용하지 못하도록 규정하고 있음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67740" lvl="2" indent="-34290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도덕상 또는 보건상 유해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·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위험한 사업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: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고압작업 및 잠수 작업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운전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·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조종면허 취득제한 직종 및 업종의 운전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조종업무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교도소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정신병원 업무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소각 또는 도살업무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유류취급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(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다만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주유업무는 유해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·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위험 업무에서 제외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)</a:t>
            </a:r>
            <a:endParaRPr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10340712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2">
            <a:extLst>
              <a:ext uri="{FF2B5EF4-FFF2-40B4-BE49-F238E27FC236}">
                <a16:creationId xmlns:a16="http://schemas.microsoft.com/office/drawing/2014/main" id="{16B0335C-49DB-4AAD-9862-1C31EB2CFC2C}"/>
              </a:ext>
            </a:extLst>
          </p:cNvPr>
          <p:cNvSpPr txBox="1"/>
          <p:nvPr/>
        </p:nvSpPr>
        <p:spPr>
          <a:xfrm>
            <a:off x="1041400" y="930275"/>
            <a:ext cx="5929630" cy="86946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>
              <a:spcBef>
                <a:spcPts val="100"/>
              </a:spcBef>
              <a:tabLst>
                <a:tab pos="351155" algn="l"/>
                <a:tab pos="351790" algn="l"/>
              </a:tabLst>
            </a:pPr>
            <a:r>
              <a:rPr lang="en-US" altLang="ko-KR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2. </a:t>
            </a:r>
            <a:r>
              <a:rPr lang="ko-KR" altLang="en-US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청소년 취업 시 제한사항</a:t>
            </a:r>
            <a:endParaRPr lang="en-US" altLang="ko-KR" b="1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12065">
              <a:spcBef>
                <a:spcPts val="100"/>
              </a:spcBef>
              <a:tabLst>
                <a:tab pos="351155" algn="l"/>
                <a:tab pos="351790" algn="l"/>
              </a:tabLst>
            </a:pPr>
            <a:r>
              <a:rPr lang="en-US" altLang="ko-KR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   </a:t>
            </a:r>
            <a:r>
              <a:rPr lang="ko-KR" altLang="en-US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</a:t>
            </a:r>
            <a:r>
              <a:rPr lang="en-US" altLang="ko-KR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: </a:t>
            </a:r>
            <a:r>
              <a:rPr lang="ko-KR" altLang="en-US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취업연령 제한</a:t>
            </a:r>
            <a:r>
              <a:rPr lang="en-US" altLang="ko-KR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취업금지</a:t>
            </a:r>
            <a:r>
              <a:rPr lang="en-US" altLang="ko-KR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·</a:t>
            </a:r>
            <a:r>
              <a:rPr lang="ko-KR" altLang="en-US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제한업종 등</a:t>
            </a:r>
            <a:endParaRPr lang="en-US" altLang="ko-KR" b="1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351155" indent="-339090">
              <a:spcBef>
                <a:spcPts val="100"/>
              </a:spcBef>
              <a:buFont typeface="Calibri"/>
              <a:buAutoNum type="arabicPeriod"/>
              <a:tabLst>
                <a:tab pos="351155" algn="l"/>
                <a:tab pos="351790" algn="l"/>
              </a:tabLst>
            </a:pPr>
            <a:endParaRPr b="1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  <p:sp>
        <p:nvSpPr>
          <p:cNvPr id="5" name="object 2">
            <a:extLst>
              <a:ext uri="{FF2B5EF4-FFF2-40B4-BE49-F238E27FC236}">
                <a16:creationId xmlns:a16="http://schemas.microsoft.com/office/drawing/2014/main" id="{A5F2BEF7-AC85-498D-ACAC-9FC1AB844C7B}"/>
              </a:ext>
            </a:extLst>
          </p:cNvPr>
          <p:cNvSpPr txBox="1"/>
          <p:nvPr/>
        </p:nvSpPr>
        <p:spPr>
          <a:xfrm>
            <a:off x="584200" y="1692275"/>
            <a:ext cx="6172200" cy="1021561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67640" lvl="1">
              <a:lnSpc>
                <a:spcPct val="20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en-US" altLang="ko-KR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2.  </a:t>
            </a:r>
            <a:r>
              <a:rPr lang="ko-KR" altLang="en-US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근로기준법상 연소자의 취업 시 제한사항</a:t>
            </a:r>
            <a:endParaRPr lang="ko-KR" altLang="en-US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453390" lvl="1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청소년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: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청소년 보호법상 청소년이란 만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19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세 미만의 자를 의미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67740" lvl="2" indent="-34290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다만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만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19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세가 되는 해의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1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월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1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일 이후에는 생일이 지났는지 여부에 관계없이 청소년에 해당하지 않음</a:t>
            </a:r>
          </a:p>
          <a:p>
            <a:pPr marL="453390" lvl="1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청소년 유해업소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: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청소년의 출입과 고용이 청소년에게 유해한 것으로 인정되는 </a:t>
            </a: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업소연소자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: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근로기준법상 ‘</a:t>
            </a: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연소자’란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만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18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세 미만인 자를 의미함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endParaRPr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  <p:pic>
        <p:nvPicPr>
          <p:cNvPr id="6" name="Picture 9">
            <a:extLst>
              <a:ext uri="{FF2B5EF4-FFF2-40B4-BE49-F238E27FC236}">
                <a16:creationId xmlns:a16="http://schemas.microsoft.com/office/drawing/2014/main" id="{C5D67FF8-ED5E-40EA-A97F-606A86B410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0280" y="3902075"/>
            <a:ext cx="5400040" cy="4572000"/>
          </a:xfrm>
          <a:prstGeom prst="rect">
            <a:avLst/>
          </a:prstGeom>
          <a:noFill/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7231284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2">
            <a:extLst>
              <a:ext uri="{FF2B5EF4-FFF2-40B4-BE49-F238E27FC236}">
                <a16:creationId xmlns:a16="http://schemas.microsoft.com/office/drawing/2014/main" id="{16B0335C-49DB-4AAD-9862-1C31EB2CFC2C}"/>
              </a:ext>
            </a:extLst>
          </p:cNvPr>
          <p:cNvSpPr txBox="1"/>
          <p:nvPr/>
        </p:nvSpPr>
        <p:spPr>
          <a:xfrm>
            <a:off x="1041400" y="930275"/>
            <a:ext cx="5929630" cy="57964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>
              <a:spcBef>
                <a:spcPts val="100"/>
              </a:spcBef>
              <a:tabLst>
                <a:tab pos="351155" algn="l"/>
                <a:tab pos="351790" algn="l"/>
              </a:tabLst>
            </a:pPr>
            <a:r>
              <a:rPr lang="en-US" altLang="ko-KR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3. </a:t>
            </a:r>
            <a:r>
              <a:rPr lang="ko-KR" altLang="en-US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청소년 노동 시 제한사항</a:t>
            </a:r>
            <a:endParaRPr lang="en-US" altLang="ko-KR" b="1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12065">
              <a:spcBef>
                <a:spcPts val="100"/>
              </a:spcBef>
              <a:tabLst>
                <a:tab pos="351155" algn="l"/>
                <a:tab pos="351790" algn="l"/>
              </a:tabLst>
            </a:pPr>
            <a:r>
              <a:rPr lang="en-US" altLang="ko-KR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   </a:t>
            </a:r>
            <a:r>
              <a:rPr lang="ko-KR" altLang="en-US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</a:t>
            </a:r>
            <a:r>
              <a:rPr lang="en-US" altLang="ko-KR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: </a:t>
            </a:r>
            <a:r>
              <a:rPr lang="ko-KR" altLang="en-US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연장</a:t>
            </a:r>
            <a:r>
              <a:rPr lang="en-US" altLang="ko-KR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야간</a:t>
            </a:r>
            <a:r>
              <a:rPr lang="en-US" altLang="ko-KR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휴일근로의 제한</a:t>
            </a:r>
            <a:r>
              <a:rPr lang="en-US" altLang="ko-KR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/ </a:t>
            </a:r>
            <a:r>
              <a:rPr lang="ko-KR" altLang="en-US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필요서류 등</a:t>
            </a:r>
            <a:endParaRPr b="1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  <p:sp>
        <p:nvSpPr>
          <p:cNvPr id="5" name="object 2">
            <a:extLst>
              <a:ext uri="{FF2B5EF4-FFF2-40B4-BE49-F238E27FC236}">
                <a16:creationId xmlns:a16="http://schemas.microsoft.com/office/drawing/2014/main" id="{A5F2BEF7-AC85-498D-ACAC-9FC1AB844C7B}"/>
              </a:ext>
            </a:extLst>
          </p:cNvPr>
          <p:cNvSpPr txBox="1"/>
          <p:nvPr/>
        </p:nvSpPr>
        <p:spPr>
          <a:xfrm>
            <a:off x="584200" y="1692275"/>
            <a:ext cx="6172200" cy="1183144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67640" lvl="1">
              <a:lnSpc>
                <a:spcPct val="20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en-US" altLang="ko-KR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1.  </a:t>
            </a:r>
            <a:r>
              <a:rPr lang="ko-KR" altLang="en-US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연장</a:t>
            </a:r>
            <a:r>
              <a:rPr lang="en-US" altLang="ko-KR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야간 및 휴일근로의 제한</a:t>
            </a:r>
            <a:endParaRPr lang="ko-KR" altLang="en-US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453390" lvl="1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연장근로의 제한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: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성장기에 있는 청소년의 장시간 근로를 억제하여 건강을 보호하고 적절한 교육을 받을 수 있게 하는 데 있음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67740" lvl="2" indent="-34290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다만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18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세 미만 근로자에 대해서는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1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일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7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시간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1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주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35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시간으로 보다 엄격하게 규정하고 있음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67740" lvl="2" indent="-34290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아직 만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18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세 미만의 </a:t>
            </a: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연소근로자이고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연장근로에 동의했다면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1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일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1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시간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1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주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5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시간 범위 내에서 연장근로가 가능</a:t>
            </a:r>
          </a:p>
          <a:p>
            <a:pPr marL="453390" lvl="1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야간 및 휴일근로의 제한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: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원칙적으로 사용자는 만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18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세 미만의 연소근로자를 오후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10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시부터 오전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6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시까지의 시간 및 휴일에 </a:t>
            </a: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근로시킬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수 없음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67740" lvl="2" indent="-34290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다만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현장실습생에게는 야간 및 휴일 근로가 전면 금지되는데 반해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만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18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세 미만 연소자의 동의가 있는 경우로서 고용노동부장관의 인가를 받은 경우 야간 및 휴일근로가 가능함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endParaRPr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39101555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169</TotalTime>
  <Words>584</Words>
  <Application>Microsoft Office PowerPoint</Application>
  <PresentationFormat>사용자 지정</PresentationFormat>
  <Paragraphs>125</Paragraphs>
  <Slides>9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9</vt:i4>
      </vt:variant>
    </vt:vector>
  </HeadingPairs>
  <TitlesOfParts>
    <vt:vector size="14" baseType="lpstr">
      <vt:lpstr>G마켓 산스 Medium</vt:lpstr>
      <vt:lpstr>맑은 고딕</vt:lpstr>
      <vt:lpstr>Arial</vt:lpstr>
      <vt:lpstr>Calibri</vt:lpstr>
      <vt:lpstr>Office Theme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officegen</dc:creator>
  <cp:lastModifiedBy>muto_RTX3090TI_Bsh</cp:lastModifiedBy>
  <cp:revision>24</cp:revision>
  <dcterms:created xsi:type="dcterms:W3CDTF">2024-04-08T05:16:29Z</dcterms:created>
  <dcterms:modified xsi:type="dcterms:W3CDTF">2025-04-08T07:20:38Z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2024-04-08T00:00:00Z</vt:filetime>
  </property>
  <property fmtid="{D5CDD505-2E9C-101B-9397-08002B2CF9AE}" pid="3" name="Creator">
    <vt:lpwstr>Microsoft® PowerPoint® 2019</vt:lpwstr>
  </property>
  <property fmtid="{D5CDD505-2E9C-101B-9397-08002B2CF9AE}" pid="4" name="LastSaved">
    <vt:filetime>2024-04-08T00:00:00Z</vt:filetime>
  </property>
</Properties>
</file>